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46" r:id="rId3"/>
    <p:sldId id="257" r:id="rId4"/>
    <p:sldId id="258" r:id="rId5"/>
    <p:sldId id="259" r:id="rId6"/>
    <p:sldId id="261" r:id="rId7"/>
    <p:sldId id="319" r:id="rId8"/>
    <p:sldId id="301" r:id="rId9"/>
    <p:sldId id="262" r:id="rId10"/>
    <p:sldId id="264" r:id="rId11"/>
    <p:sldId id="274" r:id="rId12"/>
    <p:sldId id="311" r:id="rId13"/>
    <p:sldId id="320" r:id="rId14"/>
    <p:sldId id="321" r:id="rId15"/>
    <p:sldId id="267" r:id="rId16"/>
    <p:sldId id="281" r:id="rId17"/>
    <p:sldId id="272" r:id="rId18"/>
    <p:sldId id="303" r:id="rId19"/>
    <p:sldId id="341" r:id="rId20"/>
    <p:sldId id="343" r:id="rId21"/>
    <p:sldId id="351" r:id="rId22"/>
    <p:sldId id="348" r:id="rId23"/>
    <p:sldId id="349" r:id="rId24"/>
    <p:sldId id="347" r:id="rId25"/>
    <p:sldId id="350" r:id="rId26"/>
    <p:sldId id="273" r:id="rId27"/>
    <p:sldId id="323" r:id="rId28"/>
    <p:sldId id="266" r:id="rId29"/>
    <p:sldId id="288" r:id="rId30"/>
    <p:sldId id="329" r:id="rId31"/>
    <p:sldId id="324" r:id="rId32"/>
    <p:sldId id="315" r:id="rId33"/>
    <p:sldId id="353" r:id="rId34"/>
    <p:sldId id="300" r:id="rId35"/>
    <p:sldId id="355" r:id="rId36"/>
    <p:sldId id="298" r:id="rId37"/>
    <p:sldId id="330" r:id="rId38"/>
    <p:sldId id="325" r:id="rId39"/>
    <p:sldId id="331" r:id="rId40"/>
    <p:sldId id="268" r:id="rId41"/>
    <p:sldId id="269" r:id="rId42"/>
    <p:sldId id="271" r:id="rId43"/>
    <p:sldId id="340" r:id="rId44"/>
    <p:sldId id="332" r:id="rId45"/>
    <p:sldId id="333" r:id="rId46"/>
    <p:sldId id="334" r:id="rId47"/>
    <p:sldId id="352" r:id="rId48"/>
    <p:sldId id="336" r:id="rId49"/>
    <p:sldId id="327" r:id="rId5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554D"/>
    <a:srgbClr val="7C3B06"/>
    <a:srgbClr val="5A2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AA38E7-5CA7-4719-8F3C-7E04A62C0EF6}" v="1" dt="2020-04-24T10:02:41.92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17" autoAdjust="0"/>
    <p:restoredTop sz="94713" autoAdjust="0"/>
  </p:normalViewPr>
  <p:slideViewPr>
    <p:cSldViewPr>
      <p:cViewPr>
        <p:scale>
          <a:sx n="130" d="100"/>
          <a:sy n="130" d="100"/>
        </p:scale>
        <p:origin x="-508" y="-20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e Demange" userId="4729a91726b557ec" providerId="LiveId" clId="{F931257F-8ADE-4106-B689-C222EBF7625F}"/>
    <pc:docChg chg="undo custSel modSld">
      <pc:chgData name="Eve Demange" userId="4729a91726b557ec" providerId="LiveId" clId="{F931257F-8ADE-4106-B689-C222EBF7625F}" dt="2019-10-29T12:58:12.240" v="266" actId="20577"/>
      <pc:docMkLst>
        <pc:docMk/>
      </pc:docMkLst>
      <pc:sldChg chg="modSp">
        <pc:chgData name="Eve Demange" userId="4729a91726b557ec" providerId="LiveId" clId="{F931257F-8ADE-4106-B689-C222EBF7625F}" dt="2019-10-29T12:58:12.240" v="266" actId="20577"/>
        <pc:sldMkLst>
          <pc:docMk/>
          <pc:sldMk cId="0" sldId="346"/>
        </pc:sldMkLst>
        <pc:spChg chg="mod">
          <ac:chgData name="Eve Demange" userId="4729a91726b557ec" providerId="LiveId" clId="{F931257F-8ADE-4106-B689-C222EBF7625F}" dt="2019-10-29T12:58:12.240" v="266" actId="20577"/>
          <ac:spMkLst>
            <pc:docMk/>
            <pc:sldMk cId="0" sldId="346"/>
            <ac:spMk id="11" creationId="{00000000-0000-0000-0000-000000000000}"/>
          </ac:spMkLst>
        </pc:spChg>
      </pc:sldChg>
    </pc:docChg>
  </pc:docChgLst>
  <pc:docChgLst>
    <pc:chgData name="Eve Demange" userId="4729a91726b557ec" providerId="LiveId" clId="{AEAA38E7-5CA7-4719-8F3C-7E04A62C0EF6}"/>
    <pc:docChg chg="modSld">
      <pc:chgData name="Eve Demange" userId="4729a91726b557ec" providerId="LiveId" clId="{AEAA38E7-5CA7-4719-8F3C-7E04A62C0EF6}" dt="2020-04-24T10:02:58.337" v="5" actId="1076"/>
      <pc:docMkLst>
        <pc:docMk/>
      </pc:docMkLst>
      <pc:sldChg chg="addSp modSp">
        <pc:chgData name="Eve Demange" userId="4729a91726b557ec" providerId="LiveId" clId="{AEAA38E7-5CA7-4719-8F3C-7E04A62C0EF6}" dt="2020-04-24T10:02:58.337" v="5" actId="1076"/>
        <pc:sldMkLst>
          <pc:docMk/>
          <pc:sldMk cId="363690579" sldId="353"/>
        </pc:sldMkLst>
        <pc:spChg chg="add mod">
          <ac:chgData name="Eve Demange" userId="4729a91726b557ec" providerId="LiveId" clId="{AEAA38E7-5CA7-4719-8F3C-7E04A62C0EF6}" dt="2020-04-24T10:02:58.337" v="5" actId="1076"/>
          <ac:spMkLst>
            <pc:docMk/>
            <pc:sldMk cId="363690579" sldId="353"/>
            <ac:spMk id="2" creationId="{FD257E20-95CF-4F3C-B73D-8ABD26BB4E4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001CBB-1639-46EA-9D8B-F514D0887D4D}" type="datetimeFigureOut">
              <a:rPr lang="fr-FR" smtClean="0"/>
              <a:pPr/>
              <a:t>24/04/2020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18941A-35A9-49DC-AAA9-57A8516253F0}"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11</a:t>
            </a:fld>
            <a:endParaRPr lang="fr-FR"/>
          </a:p>
        </p:txBody>
      </p:sp>
    </p:spTree>
    <p:extLst>
      <p:ext uri="{BB962C8B-B14F-4D97-AF65-F5344CB8AC3E}">
        <p14:creationId xmlns:p14="http://schemas.microsoft.com/office/powerpoint/2010/main" val="2156654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24</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25</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32</a:t>
            </a:fld>
            <a:endParaRPr lang="fr-FR"/>
          </a:p>
        </p:txBody>
      </p:sp>
    </p:spTree>
    <p:extLst>
      <p:ext uri="{BB962C8B-B14F-4D97-AF65-F5344CB8AC3E}">
        <p14:creationId xmlns:p14="http://schemas.microsoft.com/office/powerpoint/2010/main" val="2736093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33</a:t>
            </a:fld>
            <a:endParaRPr lang="fr-FR"/>
          </a:p>
        </p:txBody>
      </p:sp>
    </p:spTree>
    <p:extLst>
      <p:ext uri="{BB962C8B-B14F-4D97-AF65-F5344CB8AC3E}">
        <p14:creationId xmlns:p14="http://schemas.microsoft.com/office/powerpoint/2010/main" val="2736093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34</a:t>
            </a:fld>
            <a:endParaRPr lang="fr-FR"/>
          </a:p>
        </p:txBody>
      </p:sp>
    </p:spTree>
    <p:extLst>
      <p:ext uri="{BB962C8B-B14F-4D97-AF65-F5344CB8AC3E}">
        <p14:creationId xmlns:p14="http://schemas.microsoft.com/office/powerpoint/2010/main" val="1559253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35</a:t>
            </a:fld>
            <a:endParaRPr lang="fr-FR"/>
          </a:p>
        </p:txBody>
      </p:sp>
    </p:spTree>
    <p:extLst>
      <p:ext uri="{BB962C8B-B14F-4D97-AF65-F5344CB8AC3E}">
        <p14:creationId xmlns:p14="http://schemas.microsoft.com/office/powerpoint/2010/main" val="1559253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44</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13</a:t>
            </a:fld>
            <a:endParaRPr lang="fr-FR"/>
          </a:p>
        </p:txBody>
      </p:sp>
    </p:spTree>
    <p:extLst>
      <p:ext uri="{BB962C8B-B14F-4D97-AF65-F5344CB8AC3E}">
        <p14:creationId xmlns:p14="http://schemas.microsoft.com/office/powerpoint/2010/main" val="2156654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14</a:t>
            </a:fld>
            <a:endParaRPr lang="fr-FR"/>
          </a:p>
        </p:txBody>
      </p:sp>
    </p:spTree>
    <p:extLst>
      <p:ext uri="{BB962C8B-B14F-4D97-AF65-F5344CB8AC3E}">
        <p14:creationId xmlns:p14="http://schemas.microsoft.com/office/powerpoint/2010/main" val="2156654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18</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19</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20</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21</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22</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A18941A-35A9-49DC-AAA9-57A8516253F0}" type="slidenum">
              <a:rPr lang="fr-FR" smtClean="0"/>
              <a:pPr/>
              <a:t>23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2C248E71-C0BA-4AA1-B9CE-E02DD074CEFE}" type="datetime1">
              <a:rPr lang="fr-FR" smtClean="0"/>
              <a:pPr/>
              <a:t>24/04/2020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A21CC8-092B-42F7-8C3A-421990D4B04D}"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4DEDD03-8F1F-4812-AB2B-09621A900B69}" type="datetime1">
              <a:rPr lang="fr-FR" smtClean="0"/>
              <a:pPr/>
              <a:t>24/04/2020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A21CC8-092B-42F7-8C3A-421990D4B04D}"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3E7DDAE-09F1-4CBE-AA6F-14582248B0C0}" type="datetime1">
              <a:rPr lang="fr-FR" smtClean="0"/>
              <a:pPr/>
              <a:t>24/04/2020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A21CC8-092B-42F7-8C3A-421990D4B04D}"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8892183" y="6771764"/>
            <a:ext cx="266105" cy="71950"/>
          </a:xfrm>
          <a:noFill/>
        </p:spPr>
        <p:txBody>
          <a:bodyPr/>
          <a:lstStyle>
            <a:lvl1pPr algn="r">
              <a:defRPr>
                <a:solidFill>
                  <a:schemeClr val="tx1"/>
                </a:solidFill>
              </a:defRPr>
            </a:lvl1pPr>
          </a:lstStyle>
          <a:p>
            <a:fld id="{553A4DED-FACE-46BC-8D8B-64D745746187}" type="slidenum">
              <a:rPr lang="fr-FR" smtClean="0"/>
              <a:pPr/>
              <a:t>‹N°›</a:t>
            </a:fld>
            <a:endParaRPr lang="fr-FR"/>
          </a:p>
        </p:txBody>
      </p:sp>
      <p:sp>
        <p:nvSpPr>
          <p:cNvPr id="3" name="Rectangle 2">
            <a:extLst>
              <a:ext uri="{FF2B5EF4-FFF2-40B4-BE49-F238E27FC236}">
                <a16:creationId xmlns:a16="http://schemas.microsoft.com/office/drawing/2014/main" id="{45082500-D1B0-4B28-8AA2-CC3701B48E41}"/>
              </a:ext>
            </a:extLst>
          </p:cNvPr>
          <p:cNvSpPr/>
          <p:nvPr userDrawn="1"/>
        </p:nvSpPr>
        <p:spPr>
          <a:xfrm>
            <a:off x="4521994" y="6655594"/>
            <a:ext cx="119657" cy="188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81ABEFCE-1C5D-4A8D-849E-8BDF4FCB994A}"/>
              </a:ext>
            </a:extLst>
          </p:cNvPr>
          <p:cNvPicPr>
            <a:picLocks noChangeAspect="1"/>
          </p:cNvPicPr>
          <p:nvPr userDrawn="1"/>
        </p:nvPicPr>
        <p:blipFill>
          <a:blip r:embed="rId2" cstate="print"/>
          <a:stretch>
            <a:fillRect/>
          </a:stretch>
        </p:blipFill>
        <p:spPr>
          <a:xfrm>
            <a:off x="4471093" y="6603651"/>
            <a:ext cx="228600" cy="304800"/>
          </a:xfrm>
          <a:prstGeom prst="rect">
            <a:avLst/>
          </a:prstGeom>
        </p:spPr>
      </p:pic>
    </p:spTree>
    <p:extLst>
      <p:ext uri="{BB962C8B-B14F-4D97-AF65-F5344CB8AC3E}">
        <p14:creationId xmlns:p14="http://schemas.microsoft.com/office/powerpoint/2010/main" val="229605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8892183" y="6771764"/>
            <a:ext cx="266105" cy="71950"/>
          </a:xfrm>
          <a:noFill/>
        </p:spPr>
        <p:txBody>
          <a:bodyPr/>
          <a:lstStyle>
            <a:lvl1pPr algn="r">
              <a:defRPr>
                <a:solidFill>
                  <a:schemeClr val="tx1"/>
                </a:solidFill>
              </a:defRPr>
            </a:lvl1pPr>
          </a:lstStyle>
          <a:p>
            <a:fld id="{553A4DED-FACE-46BC-8D8B-64D745746187}" type="slidenum">
              <a:rPr lang="fr-FR" smtClean="0"/>
              <a:pPr/>
              <a:t>‹N°›</a:t>
            </a:fld>
            <a:endParaRPr lang="fr-FR"/>
          </a:p>
        </p:txBody>
      </p:sp>
      <p:sp>
        <p:nvSpPr>
          <p:cNvPr id="3" name="Rectangle 2">
            <a:extLst>
              <a:ext uri="{FF2B5EF4-FFF2-40B4-BE49-F238E27FC236}">
                <a16:creationId xmlns:a16="http://schemas.microsoft.com/office/drawing/2014/main" id="{45082500-D1B0-4B28-8AA2-CC3701B48E41}"/>
              </a:ext>
            </a:extLst>
          </p:cNvPr>
          <p:cNvSpPr/>
          <p:nvPr userDrawn="1"/>
        </p:nvSpPr>
        <p:spPr>
          <a:xfrm>
            <a:off x="4521994" y="6655594"/>
            <a:ext cx="119657" cy="188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6053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8892183" y="6771764"/>
            <a:ext cx="266105" cy="71950"/>
          </a:xfrm>
          <a:noFill/>
        </p:spPr>
        <p:txBody>
          <a:bodyPr/>
          <a:lstStyle>
            <a:lvl1pPr algn="r">
              <a:defRPr>
                <a:solidFill>
                  <a:schemeClr val="tx1"/>
                </a:solidFill>
              </a:defRPr>
            </a:lvl1pPr>
          </a:lstStyle>
          <a:p>
            <a:fld id="{553A4DED-FACE-46BC-8D8B-64D745746187}" type="slidenum">
              <a:rPr lang="fr-FR" smtClean="0"/>
              <a:pPr/>
              <a:t>‹N°›</a:t>
            </a:fld>
            <a:endParaRPr lang="fr-FR"/>
          </a:p>
        </p:txBody>
      </p:sp>
      <p:sp>
        <p:nvSpPr>
          <p:cNvPr id="3" name="Rectangle 2">
            <a:extLst>
              <a:ext uri="{FF2B5EF4-FFF2-40B4-BE49-F238E27FC236}">
                <a16:creationId xmlns:a16="http://schemas.microsoft.com/office/drawing/2014/main" id="{45082500-D1B0-4B28-8AA2-CC3701B48E41}"/>
              </a:ext>
            </a:extLst>
          </p:cNvPr>
          <p:cNvSpPr/>
          <p:nvPr userDrawn="1"/>
        </p:nvSpPr>
        <p:spPr>
          <a:xfrm>
            <a:off x="4521994" y="6655594"/>
            <a:ext cx="119657" cy="188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6053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8892183" y="6771764"/>
            <a:ext cx="266105" cy="71950"/>
          </a:xfrm>
          <a:noFill/>
        </p:spPr>
        <p:txBody>
          <a:bodyPr/>
          <a:lstStyle>
            <a:lvl1pPr algn="r">
              <a:defRPr>
                <a:solidFill>
                  <a:schemeClr val="tx1"/>
                </a:solidFill>
              </a:defRPr>
            </a:lvl1pPr>
          </a:lstStyle>
          <a:p>
            <a:fld id="{553A4DED-FACE-46BC-8D8B-64D745746187}" type="slidenum">
              <a:rPr lang="fr-FR" smtClean="0"/>
              <a:pPr/>
              <a:t>‹N°›</a:t>
            </a:fld>
            <a:endParaRPr lang="fr-FR"/>
          </a:p>
        </p:txBody>
      </p:sp>
      <p:sp>
        <p:nvSpPr>
          <p:cNvPr id="3" name="Rectangle 2">
            <a:extLst>
              <a:ext uri="{FF2B5EF4-FFF2-40B4-BE49-F238E27FC236}">
                <a16:creationId xmlns:a16="http://schemas.microsoft.com/office/drawing/2014/main" id="{45082500-D1B0-4B28-8AA2-CC3701B48E41}"/>
              </a:ext>
            </a:extLst>
          </p:cNvPr>
          <p:cNvSpPr/>
          <p:nvPr userDrawn="1"/>
        </p:nvSpPr>
        <p:spPr>
          <a:xfrm>
            <a:off x="4521994" y="6655594"/>
            <a:ext cx="119657" cy="188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6053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8892183" y="6771764"/>
            <a:ext cx="266105" cy="71950"/>
          </a:xfrm>
          <a:noFill/>
        </p:spPr>
        <p:txBody>
          <a:bodyPr/>
          <a:lstStyle>
            <a:lvl1pPr algn="r">
              <a:defRPr>
                <a:solidFill>
                  <a:schemeClr val="tx1"/>
                </a:solidFill>
              </a:defRPr>
            </a:lvl1pPr>
          </a:lstStyle>
          <a:p>
            <a:fld id="{553A4DED-FACE-46BC-8D8B-64D745746187}" type="slidenum">
              <a:rPr lang="fr-FR" smtClean="0"/>
              <a:pPr/>
              <a:t>‹N°›</a:t>
            </a:fld>
            <a:endParaRPr lang="fr-FR"/>
          </a:p>
        </p:txBody>
      </p:sp>
      <p:sp>
        <p:nvSpPr>
          <p:cNvPr id="3" name="Rectangle 2">
            <a:extLst>
              <a:ext uri="{FF2B5EF4-FFF2-40B4-BE49-F238E27FC236}">
                <a16:creationId xmlns:a16="http://schemas.microsoft.com/office/drawing/2014/main" id="{45082500-D1B0-4B28-8AA2-CC3701B48E41}"/>
              </a:ext>
            </a:extLst>
          </p:cNvPr>
          <p:cNvSpPr/>
          <p:nvPr userDrawn="1"/>
        </p:nvSpPr>
        <p:spPr>
          <a:xfrm>
            <a:off x="4521994" y="6655594"/>
            <a:ext cx="119657" cy="188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9605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DE1729F-7072-40A1-9E16-93D072E13A7A}" type="datetime1">
              <a:rPr lang="fr-FR" smtClean="0"/>
              <a:pPr/>
              <a:t>24/04/2020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A21CC8-092B-42F7-8C3A-421990D4B04D}"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52857813-3822-4371-BF1C-6687D865B2EC}" type="datetime1">
              <a:rPr lang="fr-FR" smtClean="0"/>
              <a:pPr/>
              <a:t>24/04/2020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5A21CC8-092B-42F7-8C3A-421990D4B04D}"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A733A85-BFF4-4645-A3C1-68D7BF406A2F}" type="datetime1">
              <a:rPr lang="fr-FR" smtClean="0"/>
              <a:pPr/>
              <a:t>24/04/2020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A21CC8-092B-42F7-8C3A-421990D4B04D}"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0C43532-82AE-4C92-8B66-F81BC5582F19}" type="datetime1">
              <a:rPr lang="fr-FR" smtClean="0"/>
              <a:pPr/>
              <a:t>24/04/2020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5A21CC8-092B-42F7-8C3A-421990D4B04D}"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0E977841-4D17-4C00-BB04-17A19C5E3611}" type="datetime1">
              <a:rPr lang="fr-FR" smtClean="0"/>
              <a:pPr/>
              <a:t>24/04/2020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5A21CC8-092B-42F7-8C3A-421990D4B04D}"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14A8214-2276-4F69-868F-481E5D2CEF3E}" type="datetime1">
              <a:rPr lang="fr-FR" smtClean="0"/>
              <a:pPr/>
              <a:t>24/04/2020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5A21CC8-092B-42F7-8C3A-421990D4B04D}"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20A0DBF-6D39-4C61-87F9-44C509865F35}" type="datetime1">
              <a:rPr lang="fr-FR" smtClean="0"/>
              <a:pPr/>
              <a:t>24/04/2020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A21CC8-092B-42F7-8C3A-421990D4B04D}"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1A2D07E8-3854-4ED5-8B6C-037DF525064E}" type="datetime1">
              <a:rPr lang="fr-FR" smtClean="0"/>
              <a:pPr/>
              <a:t>24/04/2020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5A21CC8-092B-42F7-8C3A-421990D4B04D}"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5F3359-5FF5-46B6-881D-7C072769A0DD}" type="datetime1">
              <a:rPr lang="fr-FR" smtClean="0"/>
              <a:pPr/>
              <a:t>24/04/2020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21CC8-092B-42F7-8C3A-421990D4B04D}"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mailto:y.buisson@vallee-dordogne.com" TargetMode="External"/><Relationship Id="rId2" Type="http://schemas.openxmlformats.org/officeDocument/2006/relationships/hyperlink" Target="mailto:m.lacombe@vallee-dordogne.com"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hyperlink" Target="mailto:m.lacombe@vallee-dordogne.com" TargetMode="External"/><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mailto:y.buisson@vallee-dordogn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a:stretch>
            <a:fillRect/>
          </a:stretch>
        </p:blipFill>
        <p:spPr bwMode="auto">
          <a:xfrm>
            <a:off x="2267744" y="4869160"/>
            <a:ext cx="4593167" cy="1349101"/>
          </a:xfrm>
          <a:prstGeom prst="rect">
            <a:avLst/>
          </a:prstGeom>
          <a:noFill/>
          <a:ln w="9525">
            <a:noFill/>
            <a:miter lim="800000"/>
            <a:headEnd/>
            <a:tailEnd/>
          </a:ln>
        </p:spPr>
      </p:pic>
      <p:sp>
        <p:nvSpPr>
          <p:cNvPr id="14" name="Text Box 22"/>
          <p:cNvSpPr txBox="1">
            <a:spLocks noChangeArrowheads="1"/>
          </p:cNvSpPr>
          <p:nvPr/>
        </p:nvSpPr>
        <p:spPr bwMode="auto">
          <a:xfrm>
            <a:off x="1259632" y="4293096"/>
            <a:ext cx="6948264" cy="2354491"/>
          </a:xfrm>
          <a:prstGeom prst="rect">
            <a:avLst/>
          </a:prstGeom>
          <a:noFill/>
          <a:ln w="9525">
            <a:noFill/>
            <a:miter lim="800000"/>
            <a:headEnd/>
            <a:tailEnd/>
          </a:ln>
          <a:effectLst/>
        </p:spPr>
        <p:txBody>
          <a:bodyPr wrap="square">
            <a:spAutoFit/>
          </a:bodyPr>
          <a:lstStyle/>
          <a:p>
            <a:pPr>
              <a:spcBef>
                <a:spcPct val="50000"/>
              </a:spcBef>
            </a:pPr>
            <a:r>
              <a:rPr lang="fr-FR" sz="3600" b="1" spc="300" dirty="0">
                <a:latin typeface="Arial" pitchFamily="34" charset="0"/>
                <a:cs typeface="Arial" pitchFamily="34" charset="0"/>
              </a:rPr>
              <a:t>LA CHARTE ÉDITORIALE</a:t>
            </a:r>
          </a:p>
          <a:p>
            <a:pPr>
              <a:spcBef>
                <a:spcPct val="50000"/>
              </a:spcBef>
            </a:pPr>
            <a:br>
              <a:rPr lang="fr-FR" sz="1800" dirty="0">
                <a:latin typeface="Arial" pitchFamily="34" charset="0"/>
                <a:cs typeface="Arial" pitchFamily="34" charset="0"/>
              </a:rPr>
            </a:br>
            <a:br>
              <a:rPr lang="fr-FR" sz="1800" dirty="0">
                <a:latin typeface="Arial" pitchFamily="34" charset="0"/>
                <a:cs typeface="Arial" pitchFamily="34" charset="0"/>
              </a:rPr>
            </a:br>
            <a:endParaRPr lang="fr-FR" sz="3600" dirty="0">
              <a:latin typeface="Futura Bk" pitchFamily="34" charset="0"/>
            </a:endParaRPr>
          </a:p>
          <a:p>
            <a:pPr>
              <a:spcBef>
                <a:spcPct val="50000"/>
              </a:spcBef>
            </a:pPr>
            <a:endParaRPr lang="fr-FR" sz="2000" dirty="0">
              <a:latin typeface="Arial" charset="0"/>
            </a:endParaRPr>
          </a:p>
        </p:txBody>
      </p:sp>
      <p:pic>
        <p:nvPicPr>
          <p:cNvPr id="8" name="Image 7" descr="adam-cai-8xjn3GbhTmQ-unsplash.jpg"/>
          <p:cNvPicPr>
            <a:picLocks noChangeAspect="1"/>
          </p:cNvPicPr>
          <p:nvPr/>
        </p:nvPicPr>
        <p:blipFill>
          <a:blip r:embed="rId3" cstate="print"/>
          <a:stretch>
            <a:fillRect/>
          </a:stretch>
        </p:blipFill>
        <p:spPr>
          <a:xfrm>
            <a:off x="0" y="0"/>
            <a:ext cx="9144000" cy="4256994"/>
          </a:xfrm>
          <a:prstGeom prst="rect">
            <a:avLst/>
          </a:prstGeom>
        </p:spPr>
      </p:pic>
      <p:pic>
        <p:nvPicPr>
          <p:cNvPr id="3" name="Picture 4"/>
          <p:cNvPicPr>
            <a:picLocks noChangeAspect="1" noChangeArrowheads="1"/>
          </p:cNvPicPr>
          <p:nvPr/>
        </p:nvPicPr>
        <p:blipFill>
          <a:blip r:embed="rId4" cstate="print"/>
          <a:srcRect/>
          <a:stretch>
            <a:fillRect/>
          </a:stretch>
        </p:blipFill>
        <p:spPr bwMode="auto">
          <a:xfrm>
            <a:off x="7162925" y="5373216"/>
            <a:ext cx="1945579" cy="1484784"/>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1" name="Sous-titre 2"/>
          <p:cNvSpPr>
            <a:spLocks noGrp="1"/>
          </p:cNvSpPr>
          <p:nvPr>
            <p:ph type="subTitle" idx="1"/>
          </p:nvPr>
        </p:nvSpPr>
        <p:spPr>
          <a:xfrm>
            <a:off x="395536" y="2132856"/>
            <a:ext cx="5256584" cy="1584176"/>
          </a:xfrm>
          <a:noFill/>
        </p:spPr>
        <p:txBody>
          <a:bodyPr>
            <a:normAutofit fontScale="92500" lnSpcReduction="20000"/>
          </a:bodyPr>
          <a:lstStyle/>
          <a:p>
            <a:pPr algn="l"/>
            <a:endParaRPr lang="fr-FR" dirty="0">
              <a:solidFill>
                <a:srgbClr val="5A2120"/>
              </a:solidFill>
            </a:endParaRPr>
          </a:p>
          <a:p>
            <a:pPr algn="l"/>
            <a:r>
              <a:rPr lang="fr-FR" sz="3900" dirty="0">
                <a:solidFill>
                  <a:schemeClr val="tx1"/>
                </a:solidFill>
              </a:rPr>
              <a:t>2.</a:t>
            </a:r>
          </a:p>
          <a:p>
            <a:pPr algn="l"/>
            <a:r>
              <a:rPr lang="fr-FR" sz="3900" dirty="0">
                <a:solidFill>
                  <a:schemeClr val="tx1"/>
                </a:solidFill>
              </a:rPr>
              <a:t>AUDIENCE</a:t>
            </a:r>
          </a:p>
          <a:p>
            <a:pPr algn="l"/>
            <a:endParaRPr lang="fr-FR" sz="3900" dirty="0">
              <a:solidFill>
                <a:schemeClr val="accent2">
                  <a:lumMod val="50000"/>
                </a:schemeClr>
              </a:solidFill>
            </a:endParaRPr>
          </a:p>
        </p:txBody>
      </p:sp>
      <p:sp>
        <p:nvSpPr>
          <p:cNvPr id="12" name="Rectangle 11"/>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10</a:t>
            </a:fld>
            <a:endParaRPr lang="fr-FR" sz="900" b="1" dirty="0"/>
          </a:p>
        </p:txBody>
      </p:sp>
      <p:pic>
        <p:nvPicPr>
          <p:cNvPr id="14"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3"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fr-FR" sz="3600" dirty="0">
                <a:solidFill>
                  <a:schemeClr val="accent1">
                    <a:lumMod val="75000"/>
                  </a:schemeClr>
                </a:solidFill>
                <a:latin typeface="Arial Narrow" pitchFamily="34" charset="0"/>
                <a:ea typeface="+mj-ea"/>
                <a:cs typeface="Arial" pitchFamily="34" charset="0"/>
              </a:rPr>
              <a:t>Cible à conquérir</a:t>
            </a:r>
            <a:endParaRPr kumimoji="0" lang="fr-FR" sz="3600" i="0" u="none" strike="noStrike" kern="1200" cap="none" spc="0" normalizeH="0" baseline="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6" name="Rectangle 15"/>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11</a:t>
            </a:fld>
            <a:endParaRPr lang="fr-FR" sz="900" b="1" dirty="0"/>
          </a:p>
        </p:txBody>
      </p:sp>
      <p:pic>
        <p:nvPicPr>
          <p:cNvPr id="18" name="Picture 3"/>
          <p:cNvPicPr>
            <a:picLocks noChangeAspect="1" noChangeArrowheads="1"/>
          </p:cNvPicPr>
          <p:nvPr/>
        </p:nvPicPr>
        <p:blipFill>
          <a:blip r:embed="rId3" cstate="print"/>
          <a:srcRect/>
          <a:stretch>
            <a:fillRect/>
          </a:stretch>
        </p:blipFill>
        <p:spPr bwMode="auto">
          <a:xfrm>
            <a:off x="7279283" y="5733256"/>
            <a:ext cx="1578049" cy="1124744"/>
          </a:xfrm>
          <a:prstGeom prst="rect">
            <a:avLst/>
          </a:prstGeom>
          <a:noFill/>
          <a:ln w="9525">
            <a:noFill/>
            <a:miter lim="800000"/>
            <a:headEnd/>
            <a:tailEnd/>
          </a:ln>
        </p:spPr>
      </p:pic>
      <p:pic>
        <p:nvPicPr>
          <p:cNvPr id="9218" name="Picture 2"/>
          <p:cNvPicPr>
            <a:picLocks noChangeAspect="1" noChangeArrowheads="1"/>
          </p:cNvPicPr>
          <p:nvPr/>
        </p:nvPicPr>
        <p:blipFill>
          <a:blip r:embed="rId4" cstate="print"/>
          <a:srcRect/>
          <a:stretch>
            <a:fillRect/>
          </a:stretch>
        </p:blipFill>
        <p:spPr bwMode="auto">
          <a:xfrm>
            <a:off x="4716016" y="836712"/>
            <a:ext cx="3801244" cy="4720719"/>
          </a:xfrm>
          <a:prstGeom prst="rect">
            <a:avLst/>
          </a:prstGeom>
          <a:noFill/>
          <a:ln w="9525">
            <a:noFill/>
            <a:miter lim="800000"/>
            <a:headEnd/>
            <a:tailEnd/>
          </a:ln>
        </p:spPr>
      </p:pic>
      <p:sp>
        <p:nvSpPr>
          <p:cNvPr id="20" name="Rectangle 19"/>
          <p:cNvSpPr/>
          <p:nvPr/>
        </p:nvSpPr>
        <p:spPr>
          <a:xfrm>
            <a:off x="611560" y="1196752"/>
            <a:ext cx="4032448" cy="4647426"/>
          </a:xfrm>
          <a:prstGeom prst="rect">
            <a:avLst/>
          </a:prstGeom>
        </p:spPr>
        <p:txBody>
          <a:bodyPr wrap="square">
            <a:spAutoFit/>
          </a:bodyPr>
          <a:lstStyle/>
          <a:p>
            <a:r>
              <a:rPr lang="fr-FR" sz="1600" dirty="0">
                <a:solidFill>
                  <a:schemeClr val="tx2">
                    <a:lumMod val="60000"/>
                    <a:lumOff val="40000"/>
                  </a:schemeClr>
                </a:solidFill>
              </a:rPr>
              <a:t>VALÉRIE</a:t>
            </a:r>
          </a:p>
          <a:p>
            <a:r>
              <a:rPr lang="fr-FR" sz="1200" dirty="0"/>
              <a:t>39 ans - Habite Paris (11e Bastille) ou Bordeaux</a:t>
            </a:r>
          </a:p>
          <a:p>
            <a:r>
              <a:rPr lang="fr-FR" sz="1200" dirty="0"/>
              <a:t>Consultante indépendante en conseil juridique</a:t>
            </a:r>
          </a:p>
          <a:p>
            <a:r>
              <a:rPr lang="fr-FR" sz="1200" dirty="0"/>
              <a:t>2 enfants de 10 et 12 ans &amp; conjoint aisé de bonne famille</a:t>
            </a:r>
          </a:p>
          <a:p>
            <a:endParaRPr lang="fr-FR" sz="1200" dirty="0"/>
          </a:p>
          <a:p>
            <a:r>
              <a:rPr lang="fr-FR" sz="1200" b="1" dirty="0"/>
              <a:t>Ses loisirs</a:t>
            </a:r>
          </a:p>
          <a:p>
            <a:r>
              <a:rPr lang="fr-FR" sz="1200" dirty="0"/>
              <a:t>Théâtre, footing dans le bois, yoga.</a:t>
            </a:r>
          </a:p>
          <a:p>
            <a:r>
              <a:rPr lang="fr-FR" sz="1200" dirty="0"/>
              <a:t>Salle de sport mais pas très assidue car n’a jamais le temps d’y aller. Soirées chez des amis, bon vin et planches de fromages et de charcuterie.</a:t>
            </a:r>
          </a:p>
          <a:p>
            <a:br>
              <a:rPr lang="fr-FR" sz="1200" dirty="0"/>
            </a:br>
            <a:r>
              <a:rPr lang="fr-FR" sz="1200" b="1" dirty="0"/>
              <a:t>Se déplace à vélo ou en taxi</a:t>
            </a:r>
          </a:p>
          <a:p>
            <a:r>
              <a:rPr lang="fr-FR" sz="1200" dirty="0"/>
              <a:t>Son mari a un SUV ou un 4X4 chic.</a:t>
            </a:r>
          </a:p>
          <a:p>
            <a:endParaRPr lang="fr-FR" sz="1200" b="1" dirty="0"/>
          </a:p>
          <a:p>
            <a:r>
              <a:rPr lang="fr-FR" sz="1200" b="1" dirty="0"/>
              <a:t>Ses lectures</a:t>
            </a:r>
          </a:p>
          <a:p>
            <a:r>
              <a:rPr lang="fr-FR" sz="1200" dirty="0"/>
              <a:t>Elle, Elle déco, magazine de running au féminin, Côté Ouest, Management, Marianne et les chroniques de P. </a:t>
            </a:r>
            <a:r>
              <a:rPr lang="fr-FR" sz="1200" dirty="0" err="1"/>
              <a:t>Legasse</a:t>
            </a:r>
            <a:r>
              <a:rPr lang="fr-FR" sz="1200" dirty="0"/>
              <a:t>.</a:t>
            </a:r>
          </a:p>
          <a:p>
            <a:endParaRPr lang="fr-FR" sz="1200" dirty="0"/>
          </a:p>
          <a:p>
            <a:r>
              <a:rPr lang="fr-FR" sz="1200" b="1" dirty="0"/>
              <a:t>Son alimentation</a:t>
            </a:r>
          </a:p>
          <a:p>
            <a:r>
              <a:rPr lang="fr-FR" sz="1200" dirty="0"/>
              <a:t>Va faire le marché et cuisine des produits frais - Aime le bon vin et les produits de qualité (Label rouge, AOP) - Aime aussi la nourriture du monde : sushis shop, libanais, fan de</a:t>
            </a:r>
          </a:p>
          <a:p>
            <a:r>
              <a:rPr lang="fr-FR" sz="1200" dirty="0"/>
              <a:t>pâtes au pesto - Aime se faire plaisir dans son alimentation.</a:t>
            </a:r>
          </a:p>
          <a:p>
            <a:endParaRPr lang="fr-FR"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47509" y="5827774"/>
            <a:ext cx="864096"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12</a:t>
            </a:fld>
            <a:endParaRPr lang="fr-FR" sz="900" b="1" dirty="0"/>
          </a:p>
        </p:txBody>
      </p:sp>
      <p:pic>
        <p:nvPicPr>
          <p:cNvPr id="16"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
        <p:nvSpPr>
          <p:cNvPr id="17"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fr-FR" sz="3600" dirty="0">
                <a:solidFill>
                  <a:schemeClr val="accent1">
                    <a:lumMod val="75000"/>
                  </a:schemeClr>
                </a:solidFill>
                <a:latin typeface="Arial Narrow" pitchFamily="34" charset="0"/>
                <a:ea typeface="+mj-ea"/>
                <a:cs typeface="Arial" pitchFamily="34" charset="0"/>
              </a:rPr>
              <a:t>Cible à conquérir</a:t>
            </a:r>
            <a:endParaRPr kumimoji="0" lang="fr-FR" sz="3600" i="0" u="none" strike="noStrike" kern="1200" cap="none" spc="0" normalizeH="0" baseline="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8" name="Rectangle 17"/>
          <p:cNvSpPr/>
          <p:nvPr/>
        </p:nvSpPr>
        <p:spPr>
          <a:xfrm>
            <a:off x="611560" y="1268760"/>
            <a:ext cx="4536504" cy="4832092"/>
          </a:xfrm>
          <a:prstGeom prst="rect">
            <a:avLst/>
          </a:prstGeom>
        </p:spPr>
        <p:txBody>
          <a:bodyPr wrap="square">
            <a:spAutoFit/>
          </a:bodyPr>
          <a:lstStyle/>
          <a:p>
            <a:r>
              <a:rPr lang="fr-FR" sz="1600" dirty="0">
                <a:solidFill>
                  <a:schemeClr val="tx2">
                    <a:lumMod val="60000"/>
                    <a:lumOff val="40000"/>
                  </a:schemeClr>
                </a:solidFill>
              </a:rPr>
              <a:t>VALÉRIE EN VALLÉE DE LA DORDOGNE</a:t>
            </a:r>
          </a:p>
          <a:p>
            <a:r>
              <a:rPr lang="fr-FR" sz="1200" b="1" dirty="0"/>
              <a:t>Hébergement en </a:t>
            </a:r>
            <a:r>
              <a:rPr lang="fr-FR" sz="1200" b="1" dirty="0" err="1"/>
              <a:t>lodge</a:t>
            </a:r>
            <a:r>
              <a:rPr lang="fr-FR" sz="1200" b="1" dirty="0"/>
              <a:t> ou gîte ou </a:t>
            </a:r>
            <a:r>
              <a:rPr lang="fr-FR" sz="1200" b="1" dirty="0" err="1"/>
              <a:t>AirBnb</a:t>
            </a:r>
            <a:r>
              <a:rPr lang="fr-FR" sz="1200" b="1" dirty="0"/>
              <a:t> </a:t>
            </a:r>
            <a:r>
              <a:rPr lang="fr-FR" sz="1200" dirty="0"/>
              <a:t>(bons avis) avec les enfants dans un village ou un coin de nature isolé mais pas trop loin d’un lieu de vie (supérette, commerçants, marché comme à Martel par exemple).</a:t>
            </a:r>
          </a:p>
          <a:p>
            <a:endParaRPr lang="fr-FR" sz="1200" dirty="0"/>
          </a:p>
          <a:p>
            <a:r>
              <a:rPr lang="fr-FR" sz="1200" b="1" dirty="0"/>
              <a:t>Aime lire dans un hamac</a:t>
            </a:r>
            <a:r>
              <a:rPr lang="fr-FR" sz="1200" dirty="0"/>
              <a:t>, prendre le temps de cuisiner et d’aller au resto, faire de petites visites/balades tranquillement.</a:t>
            </a:r>
          </a:p>
          <a:p>
            <a:endParaRPr lang="fr-FR" sz="1200" dirty="0"/>
          </a:p>
          <a:p>
            <a:r>
              <a:rPr lang="fr-FR" sz="1200" b="1" dirty="0"/>
              <a:t>Aimerait faire une descente en canoë avec les enfants </a:t>
            </a:r>
            <a:r>
              <a:rPr lang="fr-FR" sz="1200" dirty="0"/>
              <a:t>et peut en profiter pour découvrir des activités d’initiation sportive : escalade, spéléo. Recherche des activités pédagogiques et de découverte avec ses enfants (ex. autour du Moyen-âge).</a:t>
            </a:r>
          </a:p>
          <a:p>
            <a:endParaRPr lang="fr-FR" sz="1200" dirty="0"/>
          </a:p>
          <a:p>
            <a:r>
              <a:rPr lang="fr-FR" sz="1200" b="1" dirty="0"/>
              <a:t>Veut respirer, profiter de la pleine nature</a:t>
            </a:r>
            <a:r>
              <a:rPr lang="fr-FR" sz="1200" dirty="0"/>
              <a:t>, prendre le temps de flâner sur les marchés, de découvrir de nouveaux produits présentés par les producteurs.</a:t>
            </a:r>
          </a:p>
          <a:p>
            <a:endParaRPr lang="fr-FR" sz="1200" dirty="0"/>
          </a:p>
          <a:p>
            <a:r>
              <a:rPr lang="fr-FR" sz="1200" b="1" dirty="0"/>
              <a:t>Se lâche sur les bons plats de la gastronomie locale </a:t>
            </a:r>
            <a:r>
              <a:rPr lang="fr-FR" sz="1200" dirty="0"/>
              <a:t>tout en se disant qu’elle reprendra assidûment sa salle de sport à la rentrée.</a:t>
            </a:r>
          </a:p>
          <a:p>
            <a:endParaRPr lang="fr-FR" sz="1200" dirty="0"/>
          </a:p>
          <a:p>
            <a:r>
              <a:rPr lang="fr-FR" sz="1200" b="1" dirty="0"/>
              <a:t>Essaie de se déconnecter d’Internet </a:t>
            </a:r>
            <a:r>
              <a:rPr lang="fr-FR" sz="1200" dirty="0"/>
              <a:t>mais est quand même rassurée s’il y a du wifi et peut parfois jeter un œil sur ses mails. Fait des recherches d’activités sur place (resto, activités) sur le web et s’y connecte pour la carte GPS. Ne va pas dans les offices de tourisme.</a:t>
            </a:r>
          </a:p>
        </p:txBody>
      </p:sp>
      <p:pic>
        <p:nvPicPr>
          <p:cNvPr id="8197" name="Picture 5"/>
          <p:cNvPicPr>
            <a:picLocks noChangeAspect="1" noChangeArrowheads="1"/>
          </p:cNvPicPr>
          <p:nvPr/>
        </p:nvPicPr>
        <p:blipFill>
          <a:blip r:embed="rId3" cstate="print"/>
          <a:srcRect/>
          <a:stretch>
            <a:fillRect/>
          </a:stretch>
        </p:blipFill>
        <p:spPr bwMode="auto">
          <a:xfrm>
            <a:off x="5508104" y="1484784"/>
            <a:ext cx="2871192" cy="4035620"/>
          </a:xfrm>
          <a:prstGeom prst="rect">
            <a:avLst/>
          </a:prstGeom>
          <a:noFill/>
          <a:ln w="9525">
            <a:noFill/>
            <a:miter lim="800000"/>
            <a:headEnd/>
            <a:tailEnd/>
          </a:ln>
        </p:spPr>
      </p:pic>
    </p:spTree>
    <p:extLst>
      <p:ext uri="{BB962C8B-B14F-4D97-AF65-F5344CB8AC3E}">
        <p14:creationId xmlns:p14="http://schemas.microsoft.com/office/powerpoint/2010/main" val="244735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3"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fr-FR" sz="3600" dirty="0">
                <a:solidFill>
                  <a:schemeClr val="accent1">
                    <a:lumMod val="75000"/>
                  </a:schemeClr>
                </a:solidFill>
                <a:latin typeface="Arial Narrow" pitchFamily="34" charset="0"/>
                <a:ea typeface="+mj-ea"/>
                <a:cs typeface="Arial" pitchFamily="34" charset="0"/>
              </a:rPr>
              <a:t>Cible acquise – à fidéliser</a:t>
            </a:r>
            <a:endParaRPr kumimoji="0" lang="fr-FR" sz="3600" i="0" u="none" strike="noStrike" kern="1200" cap="none" spc="0" normalizeH="0" baseline="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6" name="Rectangle 15"/>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13</a:t>
            </a:fld>
            <a:endParaRPr lang="fr-FR" sz="900" b="1" dirty="0"/>
          </a:p>
        </p:txBody>
      </p:sp>
      <p:pic>
        <p:nvPicPr>
          <p:cNvPr id="18" name="Picture 3"/>
          <p:cNvPicPr>
            <a:picLocks noChangeAspect="1" noChangeArrowheads="1"/>
          </p:cNvPicPr>
          <p:nvPr/>
        </p:nvPicPr>
        <p:blipFill>
          <a:blip r:embed="rId3" cstate="print"/>
          <a:srcRect/>
          <a:stretch>
            <a:fillRect/>
          </a:stretch>
        </p:blipFill>
        <p:spPr bwMode="auto">
          <a:xfrm>
            <a:off x="7279283" y="5733256"/>
            <a:ext cx="1578049" cy="1124744"/>
          </a:xfrm>
          <a:prstGeom prst="rect">
            <a:avLst/>
          </a:prstGeom>
          <a:noFill/>
          <a:ln w="9525">
            <a:noFill/>
            <a:miter lim="800000"/>
            <a:headEnd/>
            <a:tailEnd/>
          </a:ln>
        </p:spPr>
      </p:pic>
      <p:sp>
        <p:nvSpPr>
          <p:cNvPr id="20" name="Rectangle 19"/>
          <p:cNvSpPr/>
          <p:nvPr/>
        </p:nvSpPr>
        <p:spPr>
          <a:xfrm>
            <a:off x="611560" y="1196752"/>
            <a:ext cx="4176464" cy="4832092"/>
          </a:xfrm>
          <a:prstGeom prst="rect">
            <a:avLst/>
          </a:prstGeom>
        </p:spPr>
        <p:txBody>
          <a:bodyPr wrap="square">
            <a:spAutoFit/>
          </a:bodyPr>
          <a:lstStyle/>
          <a:p>
            <a:r>
              <a:rPr lang="fr-FR" sz="1600" dirty="0">
                <a:solidFill>
                  <a:schemeClr val="tx2">
                    <a:lumMod val="60000"/>
                    <a:lumOff val="40000"/>
                  </a:schemeClr>
                </a:solidFill>
              </a:rPr>
              <a:t>SANDRINE</a:t>
            </a:r>
          </a:p>
          <a:p>
            <a:r>
              <a:rPr lang="fr-FR" sz="1200" dirty="0"/>
              <a:t>38 ans - Rurbaine - Habite une maison à Toulouse.</a:t>
            </a:r>
          </a:p>
          <a:p>
            <a:r>
              <a:rPr lang="fr-FR" sz="1200" dirty="0"/>
              <a:t>Mariée, vit en famille avec 3 enfants de 13, 11 et 5 ans.</a:t>
            </a:r>
          </a:p>
          <a:p>
            <a:r>
              <a:rPr lang="fr-FR" sz="1200" dirty="0"/>
              <a:t>Employée dans le service public et/ou dans le commerce</a:t>
            </a:r>
          </a:p>
          <a:p>
            <a:endParaRPr lang="fr-FR" sz="1200" dirty="0"/>
          </a:p>
          <a:p>
            <a:r>
              <a:rPr lang="fr-FR" sz="1200" b="1" dirty="0"/>
              <a:t>Ses loisirs </a:t>
            </a:r>
            <a:r>
              <a:rPr lang="fr-FR" sz="1200" dirty="0"/>
              <a:t>- Balades en famille, gratuites, elle fait de la </a:t>
            </a:r>
            <a:r>
              <a:rPr lang="fr-FR" sz="1200" dirty="0" err="1"/>
              <a:t>zumba</a:t>
            </a:r>
            <a:r>
              <a:rPr lang="fr-FR" sz="1200" dirty="0"/>
              <a:t>. Elle a plein d’amis, elle organise des barbecues dans son jardin le WE pour ses amis. Elle entretient un bon voisinage. Son mari bricole dans la maison et s’occupe du jardin, Ils reçoivent pas mal à la maison.</a:t>
            </a:r>
          </a:p>
          <a:p>
            <a:endParaRPr lang="fr-FR" sz="1200" dirty="0"/>
          </a:p>
          <a:p>
            <a:r>
              <a:rPr lang="fr-FR" sz="1200" b="1" dirty="0"/>
              <a:t>Se déplace en voiture et transport en commun</a:t>
            </a:r>
          </a:p>
          <a:p>
            <a:endParaRPr lang="fr-FR" sz="1200" dirty="0"/>
          </a:p>
          <a:p>
            <a:r>
              <a:rPr lang="fr-FR" sz="1200" b="1" dirty="0"/>
              <a:t>Ses lectures </a:t>
            </a:r>
            <a:r>
              <a:rPr lang="fr-FR" sz="1200" dirty="0"/>
              <a:t>- Femme actuelle - Femina - romans de </a:t>
            </a:r>
            <a:r>
              <a:rPr lang="fr-FR" sz="1200" dirty="0" err="1"/>
              <a:t>Musso</a:t>
            </a:r>
            <a:endParaRPr lang="fr-FR" sz="1200" dirty="0"/>
          </a:p>
          <a:p>
            <a:endParaRPr lang="fr-FR" sz="1200" dirty="0"/>
          </a:p>
          <a:p>
            <a:r>
              <a:rPr lang="fr-FR" sz="1200" b="1" dirty="0"/>
              <a:t>Son alimentation </a:t>
            </a:r>
            <a:r>
              <a:rPr lang="fr-FR" sz="1200" dirty="0"/>
              <a:t>- Saucisson - Olives - Chips - Surgelés et plats cuisinés - Adepte du drive - Cuisine des plats traditionnels - Barbecue - Rosé - Bière - Elle essaie de faire équilibré sans s’embêter.</a:t>
            </a:r>
          </a:p>
          <a:p>
            <a:endParaRPr lang="fr-FR" sz="1200" dirty="0"/>
          </a:p>
          <a:p>
            <a:r>
              <a:rPr lang="fr-FR" sz="1200" b="1" dirty="0"/>
              <a:t>Avant de venir :</a:t>
            </a:r>
            <a:r>
              <a:rPr lang="fr-FR" sz="1200" dirty="0"/>
              <a:t> elle prépare bien ses vacances en amont. Elle se fait envoyer de la doc. Elle vient même nous visiter lorsqu’elle arrive. Elle va chercher son hébergement sur Internet et réserve en ligne. Elle part avec des amis ou des cousins pour partager les moments festifs (pétanque, apéro, partie de baignade…). </a:t>
            </a:r>
          </a:p>
        </p:txBody>
      </p:sp>
      <p:pic>
        <p:nvPicPr>
          <p:cNvPr id="10242" name="Picture 2"/>
          <p:cNvPicPr>
            <a:picLocks noChangeAspect="1" noChangeArrowheads="1"/>
          </p:cNvPicPr>
          <p:nvPr/>
        </p:nvPicPr>
        <p:blipFill>
          <a:blip r:embed="rId4" cstate="print"/>
          <a:srcRect/>
          <a:stretch>
            <a:fillRect/>
          </a:stretch>
        </p:blipFill>
        <p:spPr bwMode="auto">
          <a:xfrm>
            <a:off x="5004048" y="1340768"/>
            <a:ext cx="3217248" cy="447849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3"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fr-FR" sz="3600" dirty="0">
                <a:solidFill>
                  <a:schemeClr val="accent1">
                    <a:lumMod val="75000"/>
                  </a:schemeClr>
                </a:solidFill>
                <a:latin typeface="Arial Narrow" pitchFamily="34" charset="0"/>
                <a:ea typeface="+mj-ea"/>
                <a:cs typeface="Arial" pitchFamily="34" charset="0"/>
              </a:rPr>
              <a:t>Cible acquise – à fidéliser</a:t>
            </a:r>
            <a:endParaRPr kumimoji="0" lang="fr-FR" sz="3600" i="0" u="none" strike="noStrike" kern="1200" cap="none" spc="0" normalizeH="0" baseline="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6" name="Rectangle 15"/>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14</a:t>
            </a:fld>
            <a:endParaRPr lang="fr-FR" sz="900" b="1" dirty="0"/>
          </a:p>
        </p:txBody>
      </p:sp>
      <p:pic>
        <p:nvPicPr>
          <p:cNvPr id="18" name="Picture 3"/>
          <p:cNvPicPr>
            <a:picLocks noChangeAspect="1" noChangeArrowheads="1"/>
          </p:cNvPicPr>
          <p:nvPr/>
        </p:nvPicPr>
        <p:blipFill>
          <a:blip r:embed="rId3" cstate="print"/>
          <a:srcRect/>
          <a:stretch>
            <a:fillRect/>
          </a:stretch>
        </p:blipFill>
        <p:spPr bwMode="auto">
          <a:xfrm>
            <a:off x="7279283" y="5733256"/>
            <a:ext cx="1578049" cy="1124744"/>
          </a:xfrm>
          <a:prstGeom prst="rect">
            <a:avLst/>
          </a:prstGeom>
          <a:noFill/>
          <a:ln w="9525">
            <a:noFill/>
            <a:miter lim="800000"/>
            <a:headEnd/>
            <a:tailEnd/>
          </a:ln>
        </p:spPr>
      </p:pic>
      <p:sp>
        <p:nvSpPr>
          <p:cNvPr id="20" name="Rectangle 19"/>
          <p:cNvSpPr/>
          <p:nvPr/>
        </p:nvSpPr>
        <p:spPr>
          <a:xfrm>
            <a:off x="611560" y="1340768"/>
            <a:ext cx="4392488" cy="3477875"/>
          </a:xfrm>
          <a:prstGeom prst="rect">
            <a:avLst/>
          </a:prstGeom>
        </p:spPr>
        <p:txBody>
          <a:bodyPr wrap="square">
            <a:spAutoFit/>
          </a:bodyPr>
          <a:lstStyle/>
          <a:p>
            <a:r>
              <a:rPr lang="fr-FR" sz="1600" dirty="0">
                <a:solidFill>
                  <a:schemeClr val="tx2">
                    <a:lumMod val="60000"/>
                    <a:lumOff val="40000"/>
                  </a:schemeClr>
                </a:solidFill>
              </a:rPr>
              <a:t>SANDRINE EN VALLÉE DE LA DORDOGNE</a:t>
            </a:r>
          </a:p>
          <a:p>
            <a:endParaRPr lang="fr-FR" sz="2000" dirty="0">
              <a:solidFill>
                <a:schemeClr val="tx2">
                  <a:lumMod val="60000"/>
                  <a:lumOff val="40000"/>
                </a:schemeClr>
              </a:solidFill>
            </a:endParaRPr>
          </a:p>
          <a:p>
            <a:r>
              <a:rPr lang="fr-FR" sz="1200" b="1" dirty="0"/>
              <a:t>Plutôt marchés gourmands et festifs</a:t>
            </a:r>
            <a:r>
              <a:rPr lang="fr-FR" sz="1200" dirty="0"/>
              <a:t>, et 1 restaurant en tribu pendant les vacances avec un extérieur pour que les enfants puissent jouer. </a:t>
            </a:r>
          </a:p>
          <a:p>
            <a:endParaRPr lang="fr-FR" sz="1200" dirty="0"/>
          </a:p>
          <a:p>
            <a:r>
              <a:rPr lang="fr-FR" sz="1200" b="1" dirty="0"/>
              <a:t>Terra aventura </a:t>
            </a:r>
            <a:r>
              <a:rPr lang="fr-FR" sz="1200" b="1" dirty="0" err="1"/>
              <a:t>géocaching</a:t>
            </a:r>
            <a:r>
              <a:rPr lang="fr-FR" sz="1200" b="1" dirty="0"/>
              <a:t>, </a:t>
            </a:r>
            <a:r>
              <a:rPr lang="fr-FR" sz="1200" dirty="0"/>
              <a:t>visites aux flambeaux, une sortie canoë.</a:t>
            </a:r>
          </a:p>
          <a:p>
            <a:r>
              <a:rPr lang="fr-FR" sz="1200" dirty="0"/>
              <a:t>Balade à vélo, randonnées, le gouffre de Padirac, les plus beaux villages, Rocamadour, Collonges la Rouge. Les activités sans stress.</a:t>
            </a:r>
          </a:p>
          <a:p>
            <a:endParaRPr lang="fr-FR" sz="1200" dirty="0"/>
          </a:p>
          <a:p>
            <a:r>
              <a:rPr lang="fr-FR" sz="1200" b="1" dirty="0"/>
              <a:t>Elle aime chez nous : </a:t>
            </a:r>
            <a:r>
              <a:rPr lang="fr-FR" sz="1200" dirty="0"/>
              <a:t>camping au bord de la Dordogne, maison avec piscine au milieu de la nature pas loin de villages typiques avec animations.</a:t>
            </a:r>
          </a:p>
          <a:p>
            <a:endParaRPr lang="fr-FR" sz="1200" dirty="0"/>
          </a:p>
          <a:p>
            <a:r>
              <a:rPr lang="fr-FR" sz="1200" dirty="0"/>
              <a:t>Ce que contient la promesse pour elle : une bulle d’oxygène, un budget maîtrisé, des lieux adaptés, une vraie pause pour elle et sa tribu, le plein de souvenirs en commun.</a:t>
            </a:r>
            <a:endParaRPr lang="fr-FR" sz="1200" dirty="0">
              <a:solidFill>
                <a:schemeClr val="tx2">
                  <a:lumMod val="60000"/>
                  <a:lumOff val="40000"/>
                </a:schemeClr>
              </a:solidFill>
            </a:endParaRPr>
          </a:p>
        </p:txBody>
      </p:sp>
      <p:pic>
        <p:nvPicPr>
          <p:cNvPr id="11266" name="Picture 2"/>
          <p:cNvPicPr>
            <a:picLocks noChangeAspect="1" noChangeArrowheads="1"/>
          </p:cNvPicPr>
          <p:nvPr/>
        </p:nvPicPr>
        <p:blipFill>
          <a:blip r:embed="rId4" cstate="print"/>
          <a:srcRect/>
          <a:stretch>
            <a:fillRect/>
          </a:stretch>
        </p:blipFill>
        <p:spPr bwMode="auto">
          <a:xfrm>
            <a:off x="5580112" y="1340768"/>
            <a:ext cx="2934732" cy="4201522"/>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1" name="Sous-titre 2"/>
          <p:cNvSpPr>
            <a:spLocks noGrp="1"/>
          </p:cNvSpPr>
          <p:nvPr>
            <p:ph type="subTitle" idx="1"/>
          </p:nvPr>
        </p:nvSpPr>
        <p:spPr>
          <a:xfrm>
            <a:off x="395536" y="2132856"/>
            <a:ext cx="6696744" cy="2448272"/>
          </a:xfrm>
          <a:noFill/>
        </p:spPr>
        <p:txBody>
          <a:bodyPr>
            <a:normAutofit fontScale="92500" lnSpcReduction="10000"/>
          </a:bodyPr>
          <a:lstStyle/>
          <a:p>
            <a:pPr algn="l"/>
            <a:endParaRPr lang="fr-FR" dirty="0">
              <a:solidFill>
                <a:srgbClr val="5A2120"/>
              </a:solidFill>
            </a:endParaRPr>
          </a:p>
          <a:p>
            <a:pPr algn="l"/>
            <a:r>
              <a:rPr lang="fr-FR" sz="3900" dirty="0">
                <a:solidFill>
                  <a:schemeClr val="accent1">
                    <a:lumMod val="75000"/>
                  </a:schemeClr>
                </a:solidFill>
              </a:rPr>
              <a:t>3.</a:t>
            </a:r>
          </a:p>
          <a:p>
            <a:pPr algn="l"/>
            <a:r>
              <a:rPr lang="fr-FR" sz="3800" dirty="0">
                <a:solidFill>
                  <a:schemeClr val="accent1">
                    <a:lumMod val="75000"/>
                  </a:schemeClr>
                </a:solidFill>
              </a:rPr>
              <a:t>LIGNE ÉDITORIALE </a:t>
            </a:r>
          </a:p>
          <a:p>
            <a:pPr algn="l"/>
            <a:r>
              <a:rPr lang="fr-FR" sz="3800" dirty="0">
                <a:solidFill>
                  <a:schemeClr val="accent1">
                    <a:lumMod val="75000"/>
                  </a:schemeClr>
                </a:solidFill>
              </a:rPr>
              <a:t>&amp; STORYTELLING</a:t>
            </a:r>
          </a:p>
          <a:p>
            <a:pPr algn="l"/>
            <a:endParaRPr lang="fr-FR" dirty="0">
              <a:solidFill>
                <a:schemeClr val="accent2">
                  <a:lumMod val="50000"/>
                </a:schemeClr>
              </a:solidFill>
            </a:endParaRPr>
          </a:p>
        </p:txBody>
      </p:sp>
      <p:sp>
        <p:nvSpPr>
          <p:cNvPr id="12" name="Rectangle 11"/>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15</a:t>
            </a:fld>
            <a:endParaRPr lang="fr-FR" sz="900" b="1" dirty="0"/>
          </a:p>
        </p:txBody>
      </p:sp>
      <p:pic>
        <p:nvPicPr>
          <p:cNvPr id="14"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L’arc narratif</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1" name="Rectangle 10"/>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16</a:t>
            </a:fld>
            <a:endParaRPr lang="fr-FR" sz="900" b="1" dirty="0"/>
          </a:p>
        </p:txBody>
      </p:sp>
      <p:pic>
        <p:nvPicPr>
          <p:cNvPr id="15"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395536" y="2708920"/>
            <a:ext cx="8191500" cy="2552700"/>
          </a:xfrm>
          <a:prstGeom prst="rect">
            <a:avLst/>
          </a:prstGeom>
          <a:noFill/>
          <a:ln w="9525">
            <a:noFill/>
            <a:miter lim="800000"/>
            <a:headEnd/>
            <a:tailEnd/>
          </a:ln>
        </p:spPr>
      </p:pic>
      <p:sp>
        <p:nvSpPr>
          <p:cNvPr id="36" name="Rectangle 35"/>
          <p:cNvSpPr/>
          <p:nvPr/>
        </p:nvSpPr>
        <p:spPr>
          <a:xfrm>
            <a:off x="683568" y="1412776"/>
            <a:ext cx="7848872" cy="1077218"/>
          </a:xfrm>
          <a:prstGeom prst="rect">
            <a:avLst/>
          </a:prstGeom>
        </p:spPr>
        <p:txBody>
          <a:bodyPr wrap="square">
            <a:spAutoFit/>
          </a:bodyPr>
          <a:lstStyle/>
          <a:p>
            <a:r>
              <a:rPr lang="fr-FR" sz="1600" dirty="0"/>
              <a:t>Chaque contenu publié doit raconter à sa manière la promesse de l’étonnant voyage : retrouver la capacité à s’étonner comme un enfant, à savourer les mille et une surprises que réserve la Vallée de la Dordogne.</a:t>
            </a:r>
            <a:endParaRPr lang="en-US" sz="1600" dirty="0"/>
          </a:p>
          <a:p>
            <a:endParaRPr lang="fr-FR"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493180" y="247610"/>
            <a:ext cx="8244408" cy="836712"/>
          </a:xfrm>
          <a:prstGeom prst="rect">
            <a:avLst/>
          </a:prstGeom>
        </p:spPr>
        <p:txBody>
          <a:bodyPr vert="horz" lIns="91440" tIns="45720" rIns="91440" bIns="45720" rtlCol="0" anchor="ctr">
            <a:normAutofit/>
          </a:bodyPr>
          <a:lstStyle/>
          <a:p>
            <a:pPr lvl="0">
              <a:spcBef>
                <a:spcPct val="0"/>
              </a:spcBef>
              <a:defRPr/>
            </a:pPr>
            <a:r>
              <a:rPr lang="en-US" sz="3600" dirty="0">
                <a:solidFill>
                  <a:schemeClr val="accent1">
                    <a:lumMod val="75000"/>
                  </a:schemeClr>
                </a:solidFill>
                <a:latin typeface="Arial Narrow" pitchFamily="34" charset="0"/>
                <a:cs typeface="Arial" pitchFamily="34" charset="0"/>
              </a:rPr>
              <a:t>Les 5 thématiques de l’étonnant voyage</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6" name="Rectangle 15"/>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17</a:t>
            </a:fld>
            <a:endParaRPr lang="fr-FR" sz="900" b="1" dirty="0"/>
          </a:p>
        </p:txBody>
      </p:sp>
      <p:pic>
        <p:nvPicPr>
          <p:cNvPr id="18"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
        <p:nvSpPr>
          <p:cNvPr id="22" name="Rectangle 21"/>
          <p:cNvSpPr/>
          <p:nvPr/>
        </p:nvSpPr>
        <p:spPr>
          <a:xfrm>
            <a:off x="611560" y="1196752"/>
            <a:ext cx="7992888" cy="4585871"/>
          </a:xfrm>
          <a:prstGeom prst="rect">
            <a:avLst/>
          </a:prstGeom>
        </p:spPr>
        <p:txBody>
          <a:bodyPr wrap="square">
            <a:spAutoFit/>
          </a:bodyPr>
          <a:lstStyle/>
          <a:p>
            <a:r>
              <a:rPr lang="fr-FR" sz="1600" dirty="0"/>
              <a:t>A vous de choisir la ou les thématiques de l’étonnant voyage qui vous inspirent le</a:t>
            </a:r>
          </a:p>
          <a:p>
            <a:r>
              <a:rPr lang="fr-FR" sz="1600" dirty="0"/>
              <a:t>plus. Vous pouvez en décliner une seule, plusieurs, ou même les cinq à travers vos contenus.</a:t>
            </a:r>
          </a:p>
          <a:p>
            <a:endParaRPr lang="fr-FR" dirty="0">
              <a:solidFill>
                <a:schemeClr val="tx2">
                  <a:lumMod val="60000"/>
                  <a:lumOff val="40000"/>
                </a:schemeClr>
              </a:solidFill>
            </a:endParaRPr>
          </a:p>
          <a:p>
            <a:endParaRPr lang="pt-BR" dirty="0">
              <a:solidFill>
                <a:schemeClr val="tx2">
                  <a:lumMod val="60000"/>
                  <a:lumOff val="40000"/>
                </a:schemeClr>
              </a:solidFill>
            </a:endParaRPr>
          </a:p>
          <a:p>
            <a:pPr>
              <a:buClr>
                <a:schemeClr val="tx2">
                  <a:lumMod val="60000"/>
                  <a:lumOff val="40000"/>
                </a:schemeClr>
              </a:buClr>
              <a:buFont typeface="Wingdings" pitchFamily="2" charset="2"/>
              <a:buChar char="§"/>
            </a:pPr>
            <a:r>
              <a:rPr lang="fr-FR" sz="1600" b="1" dirty="0"/>
              <a:t>     S’ouvrir à l’étonnant : sortir des sentiers battus</a:t>
            </a:r>
          </a:p>
          <a:p>
            <a:pPr>
              <a:buClr>
                <a:schemeClr val="tx2">
                  <a:lumMod val="60000"/>
                  <a:lumOff val="40000"/>
                </a:schemeClr>
              </a:buClr>
            </a:pPr>
            <a:r>
              <a:rPr lang="fr-FR" sz="1600" dirty="0"/>
              <a:t>Plus de voie toute tracée, nous abandonnons la routine.</a:t>
            </a:r>
          </a:p>
          <a:p>
            <a:pPr>
              <a:buClr>
                <a:schemeClr val="tx2">
                  <a:lumMod val="60000"/>
                  <a:lumOff val="40000"/>
                </a:schemeClr>
              </a:buClr>
            </a:pPr>
            <a:endParaRPr lang="fr-FR" sz="1600" b="1" dirty="0"/>
          </a:p>
          <a:p>
            <a:pPr>
              <a:buClr>
                <a:schemeClr val="tx2">
                  <a:lumMod val="60000"/>
                  <a:lumOff val="40000"/>
                </a:schemeClr>
              </a:buClr>
              <a:buFont typeface="Wingdings" pitchFamily="2" charset="2"/>
              <a:buChar char="§"/>
            </a:pPr>
            <a:r>
              <a:rPr lang="fr-FR" sz="1600" b="1" dirty="0"/>
              <a:t>     S’étonner soi-même : se découvrir</a:t>
            </a:r>
          </a:p>
          <a:p>
            <a:pPr>
              <a:buClr>
                <a:schemeClr val="tx2">
                  <a:lumMod val="60000"/>
                  <a:lumOff val="40000"/>
                </a:schemeClr>
              </a:buClr>
            </a:pPr>
            <a:r>
              <a:rPr lang="fr-FR" sz="1600" dirty="0"/>
              <a:t>Nous sommes bien plus que ce que nous croyons être.</a:t>
            </a:r>
          </a:p>
          <a:p>
            <a:pPr>
              <a:buClr>
                <a:schemeClr val="tx2">
                  <a:lumMod val="60000"/>
                  <a:lumOff val="40000"/>
                </a:schemeClr>
              </a:buClr>
            </a:pPr>
            <a:endParaRPr lang="fr-FR" sz="1600" b="1" dirty="0"/>
          </a:p>
          <a:p>
            <a:pPr>
              <a:buClr>
                <a:schemeClr val="tx2">
                  <a:lumMod val="60000"/>
                  <a:lumOff val="40000"/>
                </a:schemeClr>
              </a:buClr>
              <a:buFont typeface="Wingdings" pitchFamily="2" charset="2"/>
              <a:buChar char="§"/>
            </a:pPr>
            <a:r>
              <a:rPr lang="fr-FR" sz="1600" b="1" dirty="0"/>
              <a:t>     S’étonner d’un coucher de soleil : se libérer du superflu</a:t>
            </a:r>
          </a:p>
          <a:p>
            <a:pPr>
              <a:buClr>
                <a:schemeClr val="tx2">
                  <a:lumMod val="60000"/>
                  <a:lumOff val="40000"/>
                </a:schemeClr>
              </a:buClr>
            </a:pPr>
            <a:r>
              <a:rPr lang="fr-FR" sz="1600" dirty="0"/>
              <a:t>La vraie vie ne brille-t-elle pas dans la simplicité ?</a:t>
            </a:r>
          </a:p>
          <a:p>
            <a:pPr>
              <a:buClr>
                <a:schemeClr val="tx2">
                  <a:lumMod val="60000"/>
                  <a:lumOff val="40000"/>
                </a:schemeClr>
              </a:buClr>
            </a:pPr>
            <a:endParaRPr lang="fr-FR" sz="1600" b="1" dirty="0"/>
          </a:p>
          <a:p>
            <a:pPr>
              <a:buClr>
                <a:schemeClr val="tx2">
                  <a:lumMod val="60000"/>
                  <a:lumOff val="40000"/>
                </a:schemeClr>
              </a:buClr>
              <a:buFont typeface="Wingdings" pitchFamily="2" charset="2"/>
              <a:buChar char="§"/>
            </a:pPr>
            <a:r>
              <a:rPr lang="fr-FR" sz="1600" b="1" dirty="0"/>
              <a:t>     S’étonner d’être vivant : vivre l’instant présent</a:t>
            </a:r>
          </a:p>
          <a:p>
            <a:pPr>
              <a:buClr>
                <a:schemeClr val="tx2">
                  <a:lumMod val="60000"/>
                  <a:lumOff val="40000"/>
                </a:schemeClr>
              </a:buClr>
            </a:pPr>
            <a:r>
              <a:rPr lang="fr-FR" sz="1600" dirty="0"/>
              <a:t>Arrêtons de courir, abandonnons-nous à la force du présent.</a:t>
            </a:r>
          </a:p>
          <a:p>
            <a:pPr>
              <a:buClr>
                <a:schemeClr val="tx2">
                  <a:lumMod val="60000"/>
                  <a:lumOff val="40000"/>
                </a:schemeClr>
              </a:buClr>
            </a:pPr>
            <a:endParaRPr lang="fr-FR" sz="1600" b="1" dirty="0"/>
          </a:p>
          <a:p>
            <a:pPr>
              <a:buClr>
                <a:schemeClr val="tx2">
                  <a:lumMod val="60000"/>
                  <a:lumOff val="40000"/>
                </a:schemeClr>
              </a:buClr>
              <a:buFont typeface="Wingdings" pitchFamily="2" charset="2"/>
              <a:buChar char="§"/>
            </a:pPr>
            <a:r>
              <a:rPr lang="fr-FR" sz="1600" b="1" dirty="0"/>
              <a:t>     Être étonné par l’autre : vibrer avec autrui</a:t>
            </a:r>
          </a:p>
          <a:p>
            <a:pPr>
              <a:buClr>
                <a:schemeClr val="tx2">
                  <a:lumMod val="60000"/>
                  <a:lumOff val="40000"/>
                </a:schemeClr>
              </a:buClr>
            </a:pPr>
            <a:r>
              <a:rPr lang="fr-FR" sz="1600" dirty="0"/>
              <a:t>Nous avons besoin des autres pour nous épanouir en tant qu’être humain.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Angles &amp; choix des sujets</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2" name="Rectangle 11"/>
          <p:cNvSpPr/>
          <p:nvPr/>
        </p:nvSpPr>
        <p:spPr>
          <a:xfrm>
            <a:off x="683568" y="1225689"/>
            <a:ext cx="7128792" cy="646331"/>
          </a:xfrm>
          <a:prstGeom prst="rect">
            <a:avLst/>
          </a:prstGeom>
        </p:spPr>
        <p:txBody>
          <a:bodyPr wrap="square">
            <a:spAutoFit/>
          </a:bodyPr>
          <a:lstStyle/>
          <a:p>
            <a:pPr>
              <a:buClr>
                <a:schemeClr val="accent6">
                  <a:lumMod val="75000"/>
                </a:schemeClr>
              </a:buClr>
            </a:pPr>
            <a:endParaRPr lang="fr-FR" dirty="0">
              <a:solidFill>
                <a:schemeClr val="accent6">
                  <a:lumMod val="75000"/>
                </a:schemeClr>
              </a:solidFill>
            </a:endParaRPr>
          </a:p>
          <a:p>
            <a:pPr>
              <a:buClr>
                <a:schemeClr val="accent6">
                  <a:lumMod val="75000"/>
                </a:schemeClr>
              </a:buClr>
            </a:pPr>
            <a:endParaRPr lang="fr-FR" dirty="0">
              <a:solidFill>
                <a:schemeClr val="accent6">
                  <a:lumMod val="75000"/>
                </a:schemeClr>
              </a:solidFill>
            </a:endParaRPr>
          </a:p>
        </p:txBody>
      </p:sp>
      <p:sp>
        <p:nvSpPr>
          <p:cNvPr id="3" name="ZoneTexte 2"/>
          <p:cNvSpPr txBox="1"/>
          <p:nvPr/>
        </p:nvSpPr>
        <p:spPr>
          <a:xfrm>
            <a:off x="611560" y="1052736"/>
            <a:ext cx="7840488" cy="6001643"/>
          </a:xfrm>
          <a:prstGeom prst="rect">
            <a:avLst/>
          </a:prstGeom>
          <a:noFill/>
        </p:spPr>
        <p:txBody>
          <a:bodyPr wrap="square" rtlCol="0">
            <a:spAutoFit/>
          </a:bodyPr>
          <a:lstStyle/>
          <a:p>
            <a:r>
              <a:rPr lang="fr-FR" sz="1600" dirty="0"/>
              <a:t>La Vallée de la Dordogne doit sans cesse chercher à </a:t>
            </a:r>
            <a:r>
              <a:rPr lang="fr-FR" sz="1600" b="1" dirty="0"/>
              <a:t>surprendre les voyageurs dans ses contenus, dans ses angles et dans son offre</a:t>
            </a:r>
            <a:r>
              <a:rPr lang="fr-FR" sz="1600" dirty="0"/>
              <a:t>. Elle doit dépoussiérer l’ordinaire en pratiquant elle-même l’art de l’étonnement. </a:t>
            </a:r>
          </a:p>
          <a:p>
            <a:endParaRPr lang="fr-FR" sz="1600" dirty="0"/>
          </a:p>
          <a:p>
            <a:r>
              <a:rPr lang="fr-FR" sz="1600" dirty="0">
                <a:solidFill>
                  <a:schemeClr val="tx2">
                    <a:lumMod val="60000"/>
                    <a:lumOff val="40000"/>
                  </a:schemeClr>
                </a:solidFill>
              </a:rPr>
              <a:t>CONFÉRENCE DE RÉDACTION – CHOIX DES ANGLES</a:t>
            </a:r>
            <a:br>
              <a:rPr lang="fr-FR" sz="1600" b="1" dirty="0"/>
            </a:br>
            <a:r>
              <a:rPr lang="fr-FR" sz="1600" dirty="0"/>
              <a:t>Les bonnes questions à se poser avant d’écrire un article ou de créer une vidéo :</a:t>
            </a:r>
            <a:br>
              <a:rPr lang="fr-FR" sz="1600" b="1" dirty="0"/>
            </a:br>
            <a:endParaRPr lang="fr-FR" sz="1600" b="1" dirty="0"/>
          </a:p>
          <a:p>
            <a:r>
              <a:rPr lang="fr-FR" sz="1600" b="1" dirty="0"/>
              <a:t>	Est-ce que le sujet met en valeur un aspect identitaire de la Vallée de la 	Dordogne ? Est-ce qu’il porte les valeurs du territoire ?</a:t>
            </a:r>
            <a:br>
              <a:rPr lang="fr-FR" sz="1600" b="1" dirty="0"/>
            </a:br>
            <a:r>
              <a:rPr lang="fr-FR" sz="1600" b="1" dirty="0"/>
              <a:t>	</a:t>
            </a:r>
            <a:r>
              <a:rPr lang="fr-FR" sz="1600" dirty="0"/>
              <a:t>Je choisis un sujet emblématique de la Vallée de la Dordogne. Si je manque 	d’inspiration, je regarde le livre de la marque partagée. </a:t>
            </a:r>
          </a:p>
          <a:p>
            <a:pPr lvl="2">
              <a:buClr>
                <a:schemeClr val="tx2">
                  <a:lumMod val="60000"/>
                  <a:lumOff val="40000"/>
                </a:schemeClr>
              </a:buClr>
              <a:buFont typeface="Wingdings" pitchFamily="2" charset="2"/>
              <a:buChar char="ü"/>
            </a:pPr>
            <a:r>
              <a:rPr lang="fr-FR" sz="1600" b="1" dirty="0"/>
              <a:t>Exemple d’un sujet identitaire : « La Vierge noire de Rocamadour »</a:t>
            </a:r>
          </a:p>
          <a:p>
            <a:r>
              <a:rPr lang="fr-FR" sz="1600" dirty="0"/>
              <a:t>	</a:t>
            </a:r>
          </a:p>
          <a:p>
            <a:pPr marL="0" lvl="2"/>
            <a:r>
              <a:rPr lang="fr-FR" sz="1600" dirty="0"/>
              <a:t>	</a:t>
            </a:r>
            <a:r>
              <a:rPr lang="fr-FR" sz="1600" b="1" dirty="0"/>
              <a:t>Penser à ma cible : Valérie</a:t>
            </a:r>
            <a:br>
              <a:rPr lang="fr-FR" sz="1600" dirty="0"/>
            </a:br>
            <a:r>
              <a:rPr lang="fr-FR" sz="1600" dirty="0"/>
              <a:t>	Qu’est-ce qui va l’intéresser ? Mon objectif  &gt; donner envie à Valérie de venir	</a:t>
            </a:r>
          </a:p>
          <a:p>
            <a:pPr lvl="2">
              <a:buClr>
                <a:schemeClr val="tx2">
                  <a:lumMod val="60000"/>
                  <a:lumOff val="40000"/>
                </a:schemeClr>
              </a:buClr>
              <a:buFont typeface="Wingdings" pitchFamily="2" charset="2"/>
              <a:buChar char="ü"/>
            </a:pPr>
            <a:r>
              <a:rPr lang="fr-FR" sz="1600" b="1" dirty="0"/>
              <a:t>Noël à Rocamadour</a:t>
            </a:r>
          </a:p>
          <a:p>
            <a:pPr lvl="2">
              <a:buClr>
                <a:schemeClr val="tx2">
                  <a:lumMod val="60000"/>
                  <a:lumOff val="40000"/>
                </a:schemeClr>
              </a:buClr>
              <a:buFont typeface="Wingdings" pitchFamily="2" charset="2"/>
              <a:buChar char="ü"/>
            </a:pPr>
            <a:endParaRPr lang="fr-FR" sz="1600" b="1" dirty="0"/>
          </a:p>
          <a:p>
            <a:pPr>
              <a:buClr>
                <a:schemeClr val="tx2">
                  <a:lumMod val="60000"/>
                  <a:lumOff val="40000"/>
                </a:schemeClr>
              </a:buClr>
            </a:pPr>
            <a:r>
              <a:rPr lang="fr-FR" sz="1600" b="1" dirty="0"/>
              <a:t>	Quelle thématique je choisis de travailler dans mon article, mon reportage ? </a:t>
            </a:r>
            <a:br>
              <a:rPr lang="fr-FR" sz="1600" b="1" dirty="0"/>
            </a:br>
            <a:r>
              <a:rPr lang="fr-FR" sz="1600" b="1" dirty="0"/>
              <a:t>	</a:t>
            </a:r>
            <a:r>
              <a:rPr lang="fr-FR" sz="1600" dirty="0"/>
              <a:t>Je vais montrer à Valérie comment l’étonnant voyage en Vallée de la Dordogne va 	lui permettre de découvrir Rocamadour sous un jour nouveau.</a:t>
            </a:r>
          </a:p>
          <a:p>
            <a:pPr lvl="2">
              <a:buClr>
                <a:schemeClr val="tx2">
                  <a:lumMod val="60000"/>
                  <a:lumOff val="40000"/>
                </a:schemeClr>
              </a:buClr>
              <a:buFont typeface="Wingdings" pitchFamily="2" charset="2"/>
              <a:buChar char="ü"/>
            </a:pPr>
            <a:r>
              <a:rPr lang="fr-FR" sz="1600" b="1" dirty="0"/>
              <a:t>Exemple de thématique, s’ouvrir à l’étonnant : sortir des sentiers battus</a:t>
            </a:r>
          </a:p>
          <a:p>
            <a:pPr lvl="2">
              <a:buClr>
                <a:schemeClr val="tx2">
                  <a:lumMod val="60000"/>
                  <a:lumOff val="40000"/>
                </a:schemeClr>
              </a:buClr>
              <a:buFont typeface="Wingdings" pitchFamily="2" charset="2"/>
              <a:buChar char="ü"/>
            </a:pPr>
            <a:endParaRPr lang="fr-FR" sz="1600" dirty="0"/>
          </a:p>
          <a:p>
            <a:endParaRPr lang="fr-FR" sz="1600" dirty="0"/>
          </a:p>
          <a:p>
            <a:endParaRPr lang="fr-FR" sz="1600" dirty="0"/>
          </a:p>
        </p:txBody>
      </p:sp>
      <p:sp>
        <p:nvSpPr>
          <p:cNvPr id="15" name="Rectangle 14"/>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18</a:t>
            </a:fld>
            <a:endParaRPr lang="fr-FR" sz="900" b="1" dirty="0"/>
          </a:p>
        </p:txBody>
      </p:sp>
      <p:sp>
        <p:nvSpPr>
          <p:cNvPr id="23" name="Ellipse 22"/>
          <p:cNvSpPr/>
          <p:nvPr/>
        </p:nvSpPr>
        <p:spPr>
          <a:xfrm>
            <a:off x="899592" y="285293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24" name="Ellipse 23"/>
          <p:cNvSpPr/>
          <p:nvPr/>
        </p:nvSpPr>
        <p:spPr>
          <a:xfrm>
            <a:off x="971600" y="4293096"/>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26" name="Ellipse 25"/>
          <p:cNvSpPr/>
          <p:nvPr/>
        </p:nvSpPr>
        <p:spPr>
          <a:xfrm>
            <a:off x="971600" y="5301208"/>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Tree>
    <p:extLst>
      <p:ext uri="{BB962C8B-B14F-4D97-AF65-F5344CB8AC3E}">
        <p14:creationId xmlns:p14="http://schemas.microsoft.com/office/powerpoint/2010/main" val="2928410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p:cNvSpPr txBox="1"/>
          <p:nvPr/>
        </p:nvSpPr>
        <p:spPr>
          <a:xfrm>
            <a:off x="611560" y="1102578"/>
            <a:ext cx="7992888" cy="5755422"/>
          </a:xfrm>
          <a:prstGeom prst="rect">
            <a:avLst/>
          </a:prstGeom>
          <a:noFill/>
        </p:spPr>
        <p:txBody>
          <a:bodyPr wrap="square" rtlCol="0">
            <a:spAutoFit/>
          </a:bodyPr>
          <a:lstStyle/>
          <a:p>
            <a:r>
              <a:rPr lang="fr-FR" sz="1600" dirty="0">
                <a:solidFill>
                  <a:schemeClr val="tx2">
                    <a:lumMod val="60000"/>
                    <a:lumOff val="40000"/>
                  </a:schemeClr>
                </a:solidFill>
              </a:rPr>
              <a:t>CONFÉRENCE DE RÉDACTION – CHOIX DES ANGLES</a:t>
            </a:r>
            <a:br>
              <a:rPr lang="fr-FR" sz="1600" b="1" dirty="0"/>
            </a:br>
            <a:r>
              <a:rPr lang="fr-FR" sz="1600" dirty="0"/>
              <a:t>Les bonnes questions à se poser avant d’écrire un article ou de créer une vidéo :</a:t>
            </a:r>
            <a:br>
              <a:rPr lang="fr-FR" sz="1600" b="1" dirty="0"/>
            </a:br>
            <a:endParaRPr lang="fr-FR" sz="1600" b="1" dirty="0"/>
          </a:p>
          <a:p>
            <a:r>
              <a:rPr lang="fr-FR" sz="1600" b="1" dirty="0"/>
              <a:t>	Comment traiter ce sujet d’une manière étonnante ?</a:t>
            </a:r>
            <a:br>
              <a:rPr lang="fr-FR" sz="1600" b="1" dirty="0"/>
            </a:br>
            <a:r>
              <a:rPr lang="fr-FR" sz="1600" b="1" dirty="0"/>
              <a:t>	</a:t>
            </a:r>
            <a:r>
              <a:rPr lang="fr-FR" sz="1600" dirty="0"/>
              <a:t>Le choix de l’angle doit surprendre, amener  l’audience à changer de regard sur une 	ville qu’elle pensait connaître.</a:t>
            </a:r>
          </a:p>
          <a:p>
            <a:pPr lvl="2">
              <a:buClr>
                <a:schemeClr val="tx2">
                  <a:lumMod val="60000"/>
                  <a:lumOff val="40000"/>
                </a:schemeClr>
              </a:buClr>
              <a:buFont typeface="Wingdings" pitchFamily="2" charset="2"/>
              <a:buChar char="ü"/>
            </a:pPr>
            <a:r>
              <a:rPr lang="fr-FR" sz="1600" b="1" dirty="0"/>
              <a:t>Exemple d’un sujet choisi : « Rocamadour intime, la nuit de Noël »</a:t>
            </a:r>
            <a:br>
              <a:rPr lang="fr-FR" sz="1600" b="1" dirty="0"/>
            </a:br>
            <a:r>
              <a:rPr lang="fr-FR" sz="1600" dirty="0"/>
              <a:t>Raconter la messe de minuit vécue à Rocamadour, avec les lumières, les chants</a:t>
            </a:r>
            <a:br>
              <a:rPr lang="fr-FR" sz="1600" dirty="0"/>
            </a:br>
            <a:r>
              <a:rPr lang="fr-FR" sz="1600" dirty="0"/>
              <a:t>Le choix de cet angle permet de découvrir la cité sacrée sous un angle plus mystérieux, plus intime que celui vécu de jour avec son côté tumultueux. </a:t>
            </a:r>
          </a:p>
          <a:p>
            <a:pPr lvl="2">
              <a:buClr>
                <a:schemeClr val="tx2">
                  <a:lumMod val="60000"/>
                  <a:lumOff val="40000"/>
                </a:schemeClr>
              </a:buClr>
              <a:buFont typeface="Wingdings" pitchFamily="2" charset="2"/>
              <a:buChar char="ü"/>
            </a:pPr>
            <a:endParaRPr lang="fr-FR" sz="1600" dirty="0"/>
          </a:p>
          <a:p>
            <a:pPr lvl="2">
              <a:buClr>
                <a:schemeClr val="tx2">
                  <a:lumMod val="60000"/>
                  <a:lumOff val="40000"/>
                </a:schemeClr>
              </a:buClr>
            </a:pPr>
            <a:r>
              <a:rPr lang="fr-FR" sz="1600" b="1" dirty="0"/>
              <a:t>Qui raconte l’histoire ?</a:t>
            </a:r>
          </a:p>
          <a:p>
            <a:pPr lvl="2">
              <a:buClr>
                <a:schemeClr val="tx2">
                  <a:lumMod val="60000"/>
                  <a:lumOff val="40000"/>
                </a:schemeClr>
              </a:buClr>
            </a:pPr>
            <a:r>
              <a:rPr lang="fr-FR" sz="1600" dirty="0"/>
              <a:t>Le sujet peut être raconté du point de vue d’une famille ou même, plus étonnant, du point de vue de la vierge noire. Oser aller jusque là :</a:t>
            </a:r>
          </a:p>
          <a:p>
            <a:pPr lvl="2">
              <a:buClr>
                <a:schemeClr val="tx2">
                  <a:lumMod val="60000"/>
                  <a:lumOff val="40000"/>
                </a:schemeClr>
              </a:buClr>
              <a:buFont typeface="Wingdings" pitchFamily="2" charset="2"/>
              <a:buChar char="ü"/>
            </a:pPr>
            <a:r>
              <a:rPr lang="fr-FR" sz="1600" b="1" dirty="0"/>
              <a:t>« La nuit de Noël à Rocamadour racontée par la Vierge Noire »</a:t>
            </a:r>
            <a:br>
              <a:rPr lang="fr-FR" sz="1600" dirty="0"/>
            </a:br>
            <a:r>
              <a:rPr lang="fr-FR" sz="1600" dirty="0"/>
              <a:t>Donner la parole à cette vierge sacrée permet de raconter la scène du point de vue (forcément étonnant) de la statue emblématique qui est installée là depuis plusieurs siècles. Elle a vu défiler les pèlerins, les familles et raconte la messe de son point de vue.</a:t>
            </a:r>
          </a:p>
          <a:p>
            <a:r>
              <a:rPr lang="fr-FR" sz="1600" dirty="0"/>
              <a:t>	</a:t>
            </a:r>
          </a:p>
          <a:p>
            <a:pPr marL="0" lvl="2"/>
            <a:r>
              <a:rPr lang="fr-FR" sz="1600" dirty="0"/>
              <a:t>	</a:t>
            </a:r>
          </a:p>
          <a:p>
            <a:endParaRPr lang="fr-FR" sz="1600" dirty="0"/>
          </a:p>
          <a:p>
            <a:endParaRPr lang="fr-FR" sz="1600" dirty="0"/>
          </a:p>
        </p:txBody>
      </p:sp>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Angles &amp; choix des sujets</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2" name="Rectangle 11"/>
          <p:cNvSpPr/>
          <p:nvPr/>
        </p:nvSpPr>
        <p:spPr>
          <a:xfrm>
            <a:off x="683568" y="1225689"/>
            <a:ext cx="7128792" cy="646331"/>
          </a:xfrm>
          <a:prstGeom prst="rect">
            <a:avLst/>
          </a:prstGeom>
        </p:spPr>
        <p:txBody>
          <a:bodyPr wrap="square">
            <a:spAutoFit/>
          </a:bodyPr>
          <a:lstStyle/>
          <a:p>
            <a:pPr>
              <a:buClr>
                <a:schemeClr val="accent6">
                  <a:lumMod val="75000"/>
                </a:schemeClr>
              </a:buClr>
            </a:pPr>
            <a:endParaRPr lang="fr-FR" dirty="0">
              <a:solidFill>
                <a:schemeClr val="accent6">
                  <a:lumMod val="75000"/>
                </a:schemeClr>
              </a:solidFill>
            </a:endParaRPr>
          </a:p>
          <a:p>
            <a:pPr>
              <a:buClr>
                <a:schemeClr val="accent6">
                  <a:lumMod val="75000"/>
                </a:schemeClr>
              </a:buClr>
            </a:pPr>
            <a:endParaRPr lang="fr-FR" dirty="0">
              <a:solidFill>
                <a:schemeClr val="accent6">
                  <a:lumMod val="75000"/>
                </a:schemeClr>
              </a:solidFill>
            </a:endParaRPr>
          </a:p>
        </p:txBody>
      </p:sp>
      <p:sp>
        <p:nvSpPr>
          <p:cNvPr id="3" name="ZoneTexte 2"/>
          <p:cNvSpPr txBox="1"/>
          <p:nvPr/>
        </p:nvSpPr>
        <p:spPr>
          <a:xfrm>
            <a:off x="611560" y="1052736"/>
            <a:ext cx="7840488" cy="830997"/>
          </a:xfrm>
          <a:prstGeom prst="rect">
            <a:avLst/>
          </a:prstGeom>
          <a:noFill/>
        </p:spPr>
        <p:txBody>
          <a:bodyPr wrap="square" rtlCol="0">
            <a:spAutoFit/>
          </a:bodyPr>
          <a:lstStyle/>
          <a:p>
            <a:br>
              <a:rPr lang="fr-FR" sz="1600" b="1" dirty="0"/>
            </a:br>
            <a:endParaRPr lang="fr-FR" sz="1600" b="1" dirty="0"/>
          </a:p>
          <a:p>
            <a:r>
              <a:rPr lang="fr-FR" sz="1600" b="1" dirty="0"/>
              <a:t>	</a:t>
            </a:r>
            <a:endParaRPr lang="fr-FR" sz="1600" dirty="0"/>
          </a:p>
        </p:txBody>
      </p:sp>
      <p:sp>
        <p:nvSpPr>
          <p:cNvPr id="15" name="Rectangle 14"/>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19</a:t>
            </a:fld>
            <a:endParaRPr lang="fr-FR" sz="900" b="1" dirty="0"/>
          </a:p>
        </p:txBody>
      </p:sp>
      <p:pic>
        <p:nvPicPr>
          <p:cNvPr id="17" name="Picture 3"/>
          <p:cNvPicPr>
            <a:picLocks noChangeAspect="1" noChangeArrowheads="1"/>
          </p:cNvPicPr>
          <p:nvPr/>
        </p:nvPicPr>
        <p:blipFill>
          <a:blip r:embed="rId3" cstate="print"/>
          <a:srcRect/>
          <a:stretch>
            <a:fillRect/>
          </a:stretch>
        </p:blipFill>
        <p:spPr bwMode="auto">
          <a:xfrm>
            <a:off x="7279283" y="5733256"/>
            <a:ext cx="1578049" cy="1124744"/>
          </a:xfrm>
          <a:prstGeom prst="rect">
            <a:avLst/>
          </a:prstGeom>
          <a:noFill/>
          <a:ln w="9525">
            <a:noFill/>
            <a:miter lim="800000"/>
            <a:headEnd/>
            <a:tailEnd/>
          </a:ln>
        </p:spPr>
      </p:pic>
      <p:sp>
        <p:nvSpPr>
          <p:cNvPr id="23" name="Ellipse 22"/>
          <p:cNvSpPr/>
          <p:nvPr/>
        </p:nvSpPr>
        <p:spPr>
          <a:xfrm>
            <a:off x="971600" y="191683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a:t>
            </a:r>
          </a:p>
        </p:txBody>
      </p:sp>
      <p:sp>
        <p:nvSpPr>
          <p:cNvPr id="20" name="Ellipse 19"/>
          <p:cNvSpPr/>
          <p:nvPr/>
        </p:nvSpPr>
        <p:spPr>
          <a:xfrm>
            <a:off x="971600" y="4149080"/>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5</a:t>
            </a:r>
          </a:p>
        </p:txBody>
      </p:sp>
    </p:spTree>
    <p:extLst>
      <p:ext uri="{BB962C8B-B14F-4D97-AF65-F5344CB8AC3E}">
        <p14:creationId xmlns:p14="http://schemas.microsoft.com/office/powerpoint/2010/main" val="2928410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space réservé du numéro de diapositive 5"/>
          <p:cNvSpPr>
            <a:spLocks noGrp="1"/>
          </p:cNvSpPr>
          <p:nvPr>
            <p:ph type="sldNum" sz="quarter" idx="12"/>
          </p:nvPr>
        </p:nvSpPr>
        <p:spPr/>
        <p:txBody>
          <a:bodyPr/>
          <a:lstStyle/>
          <a:p>
            <a:fld id="{35A21CC8-092B-42F7-8C3A-421990D4B04D}" type="slidenum">
              <a:rPr lang="fr-FR" sz="900" b="1" smtClean="0"/>
              <a:pPr/>
              <a:t>2</a:t>
            </a:fld>
            <a:endParaRPr lang="fr-FR" sz="900" b="1" dirty="0"/>
          </a:p>
        </p:txBody>
      </p:sp>
      <p:sp>
        <p:nvSpPr>
          <p:cNvPr id="10"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3600" i="0" u="none" strike="noStrike" kern="1200" spc="0" normalizeH="0" dirty="0">
                <a:ln>
                  <a:noFill/>
                </a:ln>
                <a:effectLst/>
                <a:uLnTx/>
                <a:uFillTx/>
                <a:latin typeface="Arial Narrow" pitchFamily="34" charset="0"/>
                <a:ea typeface="+mj-ea"/>
                <a:cs typeface="Arial" pitchFamily="34" charset="0"/>
              </a:rPr>
              <a:t>Sommaire</a:t>
            </a:r>
          </a:p>
        </p:txBody>
      </p:sp>
      <p:sp>
        <p:nvSpPr>
          <p:cNvPr id="11" name="ZoneTexte 10"/>
          <p:cNvSpPr txBox="1"/>
          <p:nvPr/>
        </p:nvSpPr>
        <p:spPr>
          <a:xfrm>
            <a:off x="467544" y="1412776"/>
            <a:ext cx="8064896" cy="3416320"/>
          </a:xfrm>
          <a:prstGeom prst="rect">
            <a:avLst/>
          </a:prstGeom>
          <a:noFill/>
        </p:spPr>
        <p:txBody>
          <a:bodyPr wrap="square" rtlCol="0">
            <a:spAutoFit/>
          </a:bodyPr>
          <a:lstStyle/>
          <a:p>
            <a:br>
              <a:rPr lang="fr-FR" dirty="0"/>
            </a:br>
            <a:r>
              <a:rPr lang="fr-FR" dirty="0"/>
              <a:t>1-Promesse &amp; identité du territoire</a:t>
            </a:r>
            <a:br>
              <a:rPr lang="fr-FR" dirty="0"/>
            </a:br>
            <a:endParaRPr lang="fr-FR" dirty="0"/>
          </a:p>
          <a:p>
            <a:r>
              <a:rPr lang="fr-FR" dirty="0"/>
              <a:t>2-Audience</a:t>
            </a:r>
            <a:br>
              <a:rPr lang="fr-FR" dirty="0"/>
            </a:br>
            <a:endParaRPr lang="fr-FR" dirty="0"/>
          </a:p>
          <a:p>
            <a:r>
              <a:rPr lang="fr-FR" dirty="0"/>
              <a:t>3-Ligne éditoriale</a:t>
            </a:r>
            <a:br>
              <a:rPr lang="fr-FR" dirty="0"/>
            </a:br>
            <a:endParaRPr lang="fr-FR" dirty="0"/>
          </a:p>
          <a:p>
            <a:r>
              <a:rPr lang="fr-FR" dirty="0"/>
              <a:t>4-Storytelling</a:t>
            </a:r>
            <a:br>
              <a:rPr lang="fr-FR" dirty="0"/>
            </a:br>
            <a:endParaRPr lang="fr-FR" dirty="0"/>
          </a:p>
          <a:p>
            <a:r>
              <a:rPr lang="fr-FR" dirty="0"/>
              <a:t>4-Ton de voix</a:t>
            </a:r>
            <a:br>
              <a:rPr lang="fr-FR" dirty="0"/>
            </a:br>
            <a:endParaRPr lang="fr-FR" dirty="0"/>
          </a:p>
          <a:p>
            <a:r>
              <a:rPr lang="fr-FR" dirty="0"/>
              <a:t>5-Narration visuelle</a:t>
            </a:r>
          </a:p>
        </p:txBody>
      </p:sp>
      <p:pic>
        <p:nvPicPr>
          <p:cNvPr id="2051"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83B6F39-C787-4737-B370-7F63DCCA85ED}"/>
              </a:ext>
            </a:extLst>
          </p:cNvPr>
          <p:cNvPicPr>
            <a:picLocks noChangeAspect="1"/>
          </p:cNvPicPr>
          <p:nvPr/>
        </p:nvPicPr>
        <p:blipFill>
          <a:blip r:embed="rId3"/>
          <a:stretch>
            <a:fillRect/>
          </a:stretch>
        </p:blipFill>
        <p:spPr>
          <a:xfrm>
            <a:off x="691592" y="2091068"/>
            <a:ext cx="3925231" cy="4585289"/>
          </a:xfrm>
          <a:prstGeom prst="rect">
            <a:avLst/>
          </a:prstGeom>
          <a:ln>
            <a:solidFill>
              <a:srgbClr val="0070C0"/>
            </a:solidFill>
            <a:prstDash val="sysDash"/>
          </a:ln>
        </p:spPr>
      </p:pic>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2" name="Rectangle 11"/>
          <p:cNvSpPr/>
          <p:nvPr/>
        </p:nvSpPr>
        <p:spPr>
          <a:xfrm>
            <a:off x="683568" y="1225689"/>
            <a:ext cx="7128792" cy="646331"/>
          </a:xfrm>
          <a:prstGeom prst="rect">
            <a:avLst/>
          </a:prstGeom>
        </p:spPr>
        <p:txBody>
          <a:bodyPr wrap="square">
            <a:spAutoFit/>
          </a:bodyPr>
          <a:lstStyle/>
          <a:p>
            <a:pPr>
              <a:buClr>
                <a:schemeClr val="accent6">
                  <a:lumMod val="75000"/>
                </a:schemeClr>
              </a:buClr>
            </a:pPr>
            <a:endParaRPr lang="fr-FR" dirty="0">
              <a:solidFill>
                <a:schemeClr val="accent6">
                  <a:lumMod val="75000"/>
                </a:schemeClr>
              </a:solidFill>
            </a:endParaRPr>
          </a:p>
          <a:p>
            <a:pPr>
              <a:buClr>
                <a:schemeClr val="accent6">
                  <a:lumMod val="75000"/>
                </a:schemeClr>
              </a:buClr>
            </a:pPr>
            <a:endParaRPr lang="fr-FR" dirty="0">
              <a:solidFill>
                <a:schemeClr val="accent6">
                  <a:lumMod val="75000"/>
                </a:schemeClr>
              </a:solidFill>
            </a:endParaRPr>
          </a:p>
        </p:txBody>
      </p:sp>
      <p:sp>
        <p:nvSpPr>
          <p:cNvPr id="3" name="ZoneTexte 2"/>
          <p:cNvSpPr txBox="1"/>
          <p:nvPr/>
        </p:nvSpPr>
        <p:spPr>
          <a:xfrm>
            <a:off x="611560" y="1052736"/>
            <a:ext cx="7840488" cy="830997"/>
          </a:xfrm>
          <a:prstGeom prst="rect">
            <a:avLst/>
          </a:prstGeom>
          <a:noFill/>
        </p:spPr>
        <p:txBody>
          <a:bodyPr wrap="square" rtlCol="0">
            <a:spAutoFit/>
          </a:bodyPr>
          <a:lstStyle/>
          <a:p>
            <a:br>
              <a:rPr lang="fr-FR" sz="1600" b="1" dirty="0"/>
            </a:br>
            <a:endParaRPr lang="fr-FR" sz="1600" b="1" dirty="0"/>
          </a:p>
          <a:p>
            <a:r>
              <a:rPr lang="fr-FR" sz="1600" b="1" dirty="0"/>
              <a:t>	</a:t>
            </a:r>
            <a:endParaRPr lang="fr-FR" sz="1600" dirty="0"/>
          </a:p>
        </p:txBody>
      </p:sp>
      <p:sp>
        <p:nvSpPr>
          <p:cNvPr id="15" name="Rectangle 14"/>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Angles &amp; choix des sujets</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22" name="Rectangle 21"/>
          <p:cNvSpPr/>
          <p:nvPr/>
        </p:nvSpPr>
        <p:spPr>
          <a:xfrm>
            <a:off x="683568" y="980728"/>
            <a:ext cx="8280920" cy="1631216"/>
          </a:xfrm>
          <a:prstGeom prst="rect">
            <a:avLst/>
          </a:prstGeom>
        </p:spPr>
        <p:txBody>
          <a:bodyPr wrap="square">
            <a:spAutoFit/>
          </a:bodyPr>
          <a:lstStyle/>
          <a:p>
            <a:r>
              <a:rPr lang="fr-FR" sz="1600" dirty="0">
                <a:solidFill>
                  <a:schemeClr val="tx2">
                    <a:lumMod val="60000"/>
                    <a:lumOff val="40000"/>
                  </a:schemeClr>
                </a:solidFill>
              </a:rPr>
              <a:t>EXPLORER LES VALEURS DE LA VALLEE DE LA DORDOGNE DANS LES SUJETS CHOISIS</a:t>
            </a:r>
            <a:br>
              <a:rPr lang="fr-FR" sz="1600" dirty="0">
                <a:solidFill>
                  <a:schemeClr val="tx2">
                    <a:lumMod val="60000"/>
                    <a:lumOff val="40000"/>
                  </a:schemeClr>
                </a:solidFill>
              </a:rPr>
            </a:br>
            <a:r>
              <a:rPr lang="fr-FR" sz="1600" dirty="0"/>
              <a:t>Avec chic, comme dans Home Magazine n°80 qui explore les valeurs </a:t>
            </a:r>
            <a:r>
              <a:rPr lang="fr-FR" sz="1600" cap="small" dirty="0"/>
              <a:t>naturalité</a:t>
            </a:r>
            <a:r>
              <a:rPr lang="fr-FR" sz="1600" dirty="0"/>
              <a:t> et </a:t>
            </a:r>
            <a:r>
              <a:rPr lang="fr-FR" sz="1600" cap="small" dirty="0"/>
              <a:t>authenticité</a:t>
            </a:r>
            <a:r>
              <a:rPr lang="fr-FR" sz="1600" dirty="0"/>
              <a:t> à travers 3 grandes thématiques : « S’inspirer », « Ralentir », « Se lancer », déclinées dans les articles. Ex : </a:t>
            </a:r>
            <a:r>
              <a:rPr lang="fr-FR" sz="1600" dirty="0">
                <a:solidFill>
                  <a:schemeClr val="tx2">
                    <a:lumMod val="60000"/>
                    <a:lumOff val="40000"/>
                  </a:schemeClr>
                </a:solidFill>
              </a:rPr>
              <a:t>La nature comme inspiration</a:t>
            </a:r>
            <a:r>
              <a:rPr lang="fr-FR" sz="1600" dirty="0"/>
              <a:t>, </a:t>
            </a:r>
            <a:r>
              <a:rPr lang="fr-FR" sz="1600" dirty="0">
                <a:solidFill>
                  <a:schemeClr val="tx2">
                    <a:lumMod val="60000"/>
                    <a:lumOff val="40000"/>
                  </a:schemeClr>
                </a:solidFill>
              </a:rPr>
              <a:t>Retour aux sources</a:t>
            </a:r>
            <a:r>
              <a:rPr lang="fr-FR" sz="1600" dirty="0"/>
              <a:t>,</a:t>
            </a:r>
            <a:r>
              <a:rPr lang="fr-FR" sz="1600" dirty="0">
                <a:solidFill>
                  <a:schemeClr val="tx2">
                    <a:lumMod val="60000"/>
                    <a:lumOff val="40000"/>
                  </a:schemeClr>
                </a:solidFill>
              </a:rPr>
              <a:t> Tout le monde dehors.</a:t>
            </a:r>
            <a:br>
              <a:rPr lang="fr-FR" sz="1600" dirty="0">
                <a:solidFill>
                  <a:schemeClr val="tx2">
                    <a:lumMod val="60000"/>
                    <a:lumOff val="40000"/>
                  </a:schemeClr>
                </a:solidFill>
              </a:rPr>
            </a:br>
            <a:br>
              <a:rPr lang="fr-FR" b="1" dirty="0"/>
            </a:br>
            <a:endParaRPr lang="fr-FR" b="1" dirty="0"/>
          </a:p>
        </p:txBody>
      </p:sp>
      <p:pic>
        <p:nvPicPr>
          <p:cNvPr id="5" name="Image 4">
            <a:extLst>
              <a:ext uri="{FF2B5EF4-FFF2-40B4-BE49-F238E27FC236}">
                <a16:creationId xmlns:a16="http://schemas.microsoft.com/office/drawing/2014/main" id="{B736A7C3-CAFE-47CA-B19F-5A1A7CFD4E50}"/>
              </a:ext>
            </a:extLst>
          </p:cNvPr>
          <p:cNvPicPr>
            <a:picLocks noChangeAspect="1"/>
          </p:cNvPicPr>
          <p:nvPr/>
        </p:nvPicPr>
        <p:blipFill>
          <a:blip r:embed="rId4"/>
          <a:stretch>
            <a:fillRect/>
          </a:stretch>
        </p:blipFill>
        <p:spPr>
          <a:xfrm>
            <a:off x="4271028" y="2492896"/>
            <a:ext cx="4729636" cy="3870850"/>
          </a:xfrm>
          <a:prstGeom prst="rect">
            <a:avLst/>
          </a:prstGeom>
          <a:ln>
            <a:solidFill>
              <a:schemeClr val="tx2">
                <a:lumMod val="40000"/>
                <a:lumOff val="60000"/>
              </a:schemeClr>
            </a:solidFill>
            <a:prstDash val="sysDash"/>
          </a:ln>
        </p:spPr>
      </p:pic>
    </p:spTree>
    <p:extLst>
      <p:ext uri="{BB962C8B-B14F-4D97-AF65-F5344CB8AC3E}">
        <p14:creationId xmlns:p14="http://schemas.microsoft.com/office/powerpoint/2010/main" val="2928410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2" name="Rectangle 11"/>
          <p:cNvSpPr/>
          <p:nvPr/>
        </p:nvSpPr>
        <p:spPr>
          <a:xfrm>
            <a:off x="683568" y="1225689"/>
            <a:ext cx="7128792" cy="646331"/>
          </a:xfrm>
          <a:prstGeom prst="rect">
            <a:avLst/>
          </a:prstGeom>
        </p:spPr>
        <p:txBody>
          <a:bodyPr wrap="square">
            <a:spAutoFit/>
          </a:bodyPr>
          <a:lstStyle/>
          <a:p>
            <a:pPr>
              <a:buClr>
                <a:schemeClr val="accent6">
                  <a:lumMod val="75000"/>
                </a:schemeClr>
              </a:buClr>
            </a:pPr>
            <a:endParaRPr lang="fr-FR" dirty="0">
              <a:solidFill>
                <a:schemeClr val="accent6">
                  <a:lumMod val="75000"/>
                </a:schemeClr>
              </a:solidFill>
            </a:endParaRPr>
          </a:p>
          <a:p>
            <a:pPr>
              <a:buClr>
                <a:schemeClr val="accent6">
                  <a:lumMod val="75000"/>
                </a:schemeClr>
              </a:buClr>
            </a:pPr>
            <a:endParaRPr lang="fr-FR" dirty="0">
              <a:solidFill>
                <a:schemeClr val="accent6">
                  <a:lumMod val="75000"/>
                </a:schemeClr>
              </a:solidFill>
            </a:endParaRPr>
          </a:p>
        </p:txBody>
      </p:sp>
      <p:sp>
        <p:nvSpPr>
          <p:cNvPr id="3" name="ZoneTexte 2"/>
          <p:cNvSpPr txBox="1"/>
          <p:nvPr/>
        </p:nvSpPr>
        <p:spPr>
          <a:xfrm>
            <a:off x="611560" y="1052736"/>
            <a:ext cx="7840488" cy="830997"/>
          </a:xfrm>
          <a:prstGeom prst="rect">
            <a:avLst/>
          </a:prstGeom>
          <a:noFill/>
        </p:spPr>
        <p:txBody>
          <a:bodyPr wrap="square" rtlCol="0">
            <a:spAutoFit/>
          </a:bodyPr>
          <a:lstStyle/>
          <a:p>
            <a:br>
              <a:rPr lang="fr-FR" sz="1600" b="1" dirty="0"/>
            </a:br>
            <a:endParaRPr lang="fr-FR" sz="1600" b="1" dirty="0"/>
          </a:p>
          <a:p>
            <a:r>
              <a:rPr lang="fr-FR" sz="1600" b="1" dirty="0"/>
              <a:t>	</a:t>
            </a:r>
            <a:endParaRPr lang="fr-FR" sz="1600" dirty="0"/>
          </a:p>
        </p:txBody>
      </p:sp>
      <p:sp>
        <p:nvSpPr>
          <p:cNvPr id="15" name="Rectangle 14"/>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Angles &amp; choix des sujets</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22" name="Rectangle 21"/>
          <p:cNvSpPr/>
          <p:nvPr/>
        </p:nvSpPr>
        <p:spPr>
          <a:xfrm>
            <a:off x="683568" y="980728"/>
            <a:ext cx="8280920" cy="1600438"/>
          </a:xfrm>
          <a:prstGeom prst="rect">
            <a:avLst/>
          </a:prstGeom>
        </p:spPr>
        <p:txBody>
          <a:bodyPr wrap="square">
            <a:spAutoFit/>
          </a:bodyPr>
          <a:lstStyle/>
          <a:p>
            <a:r>
              <a:rPr lang="fr-FR" sz="1600" dirty="0">
                <a:solidFill>
                  <a:schemeClr val="tx2">
                    <a:lumMod val="60000"/>
                    <a:lumOff val="40000"/>
                  </a:schemeClr>
                </a:solidFill>
              </a:rPr>
              <a:t>EXPLORER LES VALEURS DE LA VALLEE DE LA DORDOGNE DANS LE CHOIX DES ANGLES  </a:t>
            </a:r>
            <a:br>
              <a:rPr lang="fr-FR" sz="1600" dirty="0">
                <a:solidFill>
                  <a:schemeClr val="tx2">
                    <a:lumMod val="60000"/>
                    <a:lumOff val="40000"/>
                  </a:schemeClr>
                </a:solidFill>
              </a:rPr>
            </a:br>
            <a:r>
              <a:rPr lang="fr-FR" sz="1600" dirty="0"/>
              <a:t>Comme dans le magazine « Oooh ! » de </a:t>
            </a:r>
            <a:r>
              <a:rPr lang="fr-FR" sz="1600" dirty="0" err="1"/>
              <a:t>Yelloh</a:t>
            </a:r>
            <a:r>
              <a:rPr lang="fr-FR" sz="1600" dirty="0"/>
              <a:t> ! Village 2019 avec beaucoup de peps et de joie de vivre. Le sommaire explore les valeurs </a:t>
            </a:r>
            <a:r>
              <a:rPr lang="fr-FR" sz="1600" cap="small" dirty="0"/>
              <a:t>convivialité</a:t>
            </a:r>
            <a:r>
              <a:rPr lang="fr-FR" sz="1600" dirty="0"/>
              <a:t> et </a:t>
            </a:r>
            <a:r>
              <a:rPr lang="fr-FR" sz="1600" cap="small" dirty="0"/>
              <a:t>liberté</a:t>
            </a:r>
            <a:r>
              <a:rPr lang="fr-FR" sz="1600" dirty="0"/>
              <a:t> à travers des angles créatifs : </a:t>
            </a:r>
            <a:r>
              <a:rPr lang="fr-FR" sz="1600" dirty="0">
                <a:solidFill>
                  <a:schemeClr val="tx2">
                    <a:lumMod val="60000"/>
                    <a:lumOff val="40000"/>
                  </a:schemeClr>
                </a:solidFill>
              </a:rPr>
              <a:t>Et vous, vous les aimez comment vos vacances ?</a:t>
            </a:r>
            <a:r>
              <a:rPr lang="fr-FR" sz="1600" dirty="0"/>
              <a:t>, </a:t>
            </a:r>
            <a:r>
              <a:rPr lang="fr-FR" sz="1600" dirty="0">
                <a:solidFill>
                  <a:schemeClr val="tx2">
                    <a:lumMod val="60000"/>
                    <a:lumOff val="40000"/>
                  </a:schemeClr>
                </a:solidFill>
              </a:rPr>
              <a:t>La recette d’une famille heureuse</a:t>
            </a:r>
            <a:r>
              <a:rPr lang="fr-FR" sz="1600" dirty="0"/>
              <a:t>,</a:t>
            </a:r>
            <a:r>
              <a:rPr lang="fr-FR" sz="1600" dirty="0">
                <a:solidFill>
                  <a:schemeClr val="tx2">
                    <a:lumMod val="60000"/>
                    <a:lumOff val="40000"/>
                  </a:schemeClr>
                </a:solidFill>
              </a:rPr>
              <a:t> On dort où ? Faites le test.</a:t>
            </a:r>
            <a:br>
              <a:rPr lang="fr-FR" b="1" dirty="0"/>
            </a:br>
            <a:endParaRPr lang="fr-FR" b="1" dirty="0"/>
          </a:p>
        </p:txBody>
      </p:sp>
      <p:pic>
        <p:nvPicPr>
          <p:cNvPr id="9218" name="Picture 2"/>
          <p:cNvPicPr>
            <a:picLocks noChangeAspect="1" noChangeArrowheads="1"/>
          </p:cNvPicPr>
          <p:nvPr/>
        </p:nvPicPr>
        <p:blipFill>
          <a:blip r:embed="rId3" cstate="print"/>
          <a:srcRect/>
          <a:stretch>
            <a:fillRect/>
          </a:stretch>
        </p:blipFill>
        <p:spPr bwMode="auto">
          <a:xfrm>
            <a:off x="755576" y="2348779"/>
            <a:ext cx="6358614" cy="3744517"/>
          </a:xfrm>
          <a:prstGeom prst="rect">
            <a:avLst/>
          </a:prstGeom>
          <a:noFill/>
          <a:ln w="9525">
            <a:solidFill>
              <a:schemeClr val="tx2">
                <a:lumMod val="60000"/>
                <a:lumOff val="40000"/>
              </a:schemeClr>
            </a:solidFill>
            <a:prstDash val="sysDash"/>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6093902" y="3212976"/>
            <a:ext cx="2858509" cy="3528392"/>
          </a:xfrm>
          <a:prstGeom prst="rect">
            <a:avLst/>
          </a:prstGeom>
          <a:noFill/>
          <a:ln w="9525">
            <a:solidFill>
              <a:schemeClr val="tx2">
                <a:lumMod val="60000"/>
                <a:lumOff val="40000"/>
              </a:schemeClr>
            </a:solidFill>
            <a:prstDash val="sysDash"/>
            <a:miter lim="800000"/>
            <a:headEnd/>
            <a:tailEnd/>
          </a:ln>
        </p:spPr>
      </p:pic>
    </p:spTree>
    <p:extLst>
      <p:ext uri="{BB962C8B-B14F-4D97-AF65-F5344CB8AC3E}">
        <p14:creationId xmlns:p14="http://schemas.microsoft.com/office/powerpoint/2010/main" val="2928410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2" name="Rectangle 11"/>
          <p:cNvSpPr/>
          <p:nvPr/>
        </p:nvSpPr>
        <p:spPr>
          <a:xfrm>
            <a:off x="683568" y="1225689"/>
            <a:ext cx="7128792" cy="646331"/>
          </a:xfrm>
          <a:prstGeom prst="rect">
            <a:avLst/>
          </a:prstGeom>
        </p:spPr>
        <p:txBody>
          <a:bodyPr wrap="square">
            <a:spAutoFit/>
          </a:bodyPr>
          <a:lstStyle/>
          <a:p>
            <a:pPr>
              <a:buClr>
                <a:schemeClr val="accent6">
                  <a:lumMod val="75000"/>
                </a:schemeClr>
              </a:buClr>
            </a:pPr>
            <a:endParaRPr lang="fr-FR" dirty="0">
              <a:solidFill>
                <a:schemeClr val="accent6">
                  <a:lumMod val="75000"/>
                </a:schemeClr>
              </a:solidFill>
            </a:endParaRPr>
          </a:p>
          <a:p>
            <a:pPr>
              <a:buClr>
                <a:schemeClr val="accent6">
                  <a:lumMod val="75000"/>
                </a:schemeClr>
              </a:buClr>
            </a:pPr>
            <a:endParaRPr lang="fr-FR" dirty="0">
              <a:solidFill>
                <a:schemeClr val="accent6">
                  <a:lumMod val="75000"/>
                </a:schemeClr>
              </a:solidFill>
            </a:endParaRPr>
          </a:p>
        </p:txBody>
      </p:sp>
      <p:sp>
        <p:nvSpPr>
          <p:cNvPr id="3" name="ZoneTexte 2"/>
          <p:cNvSpPr txBox="1"/>
          <p:nvPr/>
        </p:nvSpPr>
        <p:spPr>
          <a:xfrm>
            <a:off x="611560" y="1052736"/>
            <a:ext cx="7840488" cy="830997"/>
          </a:xfrm>
          <a:prstGeom prst="rect">
            <a:avLst/>
          </a:prstGeom>
          <a:noFill/>
        </p:spPr>
        <p:txBody>
          <a:bodyPr wrap="square" rtlCol="0">
            <a:spAutoFit/>
          </a:bodyPr>
          <a:lstStyle/>
          <a:p>
            <a:br>
              <a:rPr lang="fr-FR" sz="1600" b="1" dirty="0"/>
            </a:br>
            <a:endParaRPr lang="fr-FR" sz="1600" b="1" dirty="0"/>
          </a:p>
          <a:p>
            <a:r>
              <a:rPr lang="fr-FR" sz="1600" b="1" dirty="0"/>
              <a:t>	</a:t>
            </a:r>
            <a:endParaRPr lang="fr-FR" sz="1600" dirty="0"/>
          </a:p>
        </p:txBody>
      </p:sp>
      <p:sp>
        <p:nvSpPr>
          <p:cNvPr id="15" name="Rectangle 14"/>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Angles &amp; choix des sujets</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22" name="Rectangle 21"/>
          <p:cNvSpPr/>
          <p:nvPr/>
        </p:nvSpPr>
        <p:spPr>
          <a:xfrm>
            <a:off x="683568" y="980728"/>
            <a:ext cx="7920880" cy="892552"/>
          </a:xfrm>
          <a:prstGeom prst="rect">
            <a:avLst/>
          </a:prstGeom>
        </p:spPr>
        <p:txBody>
          <a:bodyPr wrap="square">
            <a:spAutoFit/>
          </a:bodyPr>
          <a:lstStyle/>
          <a:p>
            <a:r>
              <a:rPr lang="fr-FR" sz="1600" dirty="0">
                <a:solidFill>
                  <a:schemeClr val="tx2">
                    <a:lumMod val="60000"/>
                    <a:lumOff val="40000"/>
                  </a:schemeClr>
                </a:solidFill>
              </a:rPr>
              <a:t>AIDER VALÉRIE &amp; SANDRINE À SE PROJETER PAR LE CHOIX DES ANGLES  </a:t>
            </a:r>
            <a:br>
              <a:rPr lang="fr-FR" sz="1600" dirty="0">
                <a:solidFill>
                  <a:schemeClr val="tx2">
                    <a:lumMod val="60000"/>
                    <a:lumOff val="40000"/>
                  </a:schemeClr>
                </a:solidFill>
              </a:rPr>
            </a:br>
            <a:br>
              <a:rPr lang="fr-FR" b="1" dirty="0"/>
            </a:br>
            <a:endParaRPr lang="fr-FR" b="1" dirty="0"/>
          </a:p>
        </p:txBody>
      </p:sp>
      <p:sp>
        <p:nvSpPr>
          <p:cNvPr id="11" name="Rectangle 10"/>
          <p:cNvSpPr/>
          <p:nvPr/>
        </p:nvSpPr>
        <p:spPr>
          <a:xfrm>
            <a:off x="683568" y="1268760"/>
            <a:ext cx="8208912" cy="1077218"/>
          </a:xfrm>
          <a:prstGeom prst="rect">
            <a:avLst/>
          </a:prstGeom>
        </p:spPr>
        <p:txBody>
          <a:bodyPr wrap="square">
            <a:spAutoFit/>
          </a:bodyPr>
          <a:lstStyle/>
          <a:p>
            <a:r>
              <a:rPr lang="fr-FR" sz="1600" dirty="0"/>
              <a:t>Comme ici dans « </a:t>
            </a:r>
            <a:r>
              <a:rPr lang="fr-FR" sz="1600" dirty="0" err="1"/>
              <a:t>Oooh</a:t>
            </a:r>
            <a:r>
              <a:rPr lang="fr-FR" sz="1600" dirty="0"/>
              <a:t> ! » à travers la mise en scène de situations familières, d’instants de bonheur partagés en famille racontés de manière étonnante : </a:t>
            </a:r>
            <a:r>
              <a:rPr lang="fr-FR" sz="1600" dirty="0">
                <a:solidFill>
                  <a:schemeClr val="tx2">
                    <a:lumMod val="60000"/>
                    <a:lumOff val="40000"/>
                  </a:schemeClr>
                </a:solidFill>
              </a:rPr>
              <a:t>« Vous la reconnaitrez facilement la famille heureuse : elle n’est ni trop sucrée, ni trop salée, elle sent bon la vanille et le chocolat… </a:t>
            </a:r>
            <a:r>
              <a:rPr lang="fr-FR" sz="1600" dirty="0"/>
              <a:t>», et </a:t>
            </a:r>
            <a:r>
              <a:rPr lang="fr-FR" sz="1600" dirty="0">
                <a:solidFill>
                  <a:schemeClr val="tx2">
                    <a:lumMod val="60000"/>
                    <a:lumOff val="40000"/>
                  </a:schemeClr>
                </a:solidFill>
              </a:rPr>
              <a:t>« 2-Délayez avec beaucoup d’eau. Celle de la piscine évidemment ! ».</a:t>
            </a:r>
          </a:p>
        </p:txBody>
      </p:sp>
      <p:pic>
        <p:nvPicPr>
          <p:cNvPr id="5122" name="Picture 2"/>
          <p:cNvPicPr>
            <a:picLocks noChangeAspect="1" noChangeArrowheads="1"/>
          </p:cNvPicPr>
          <p:nvPr/>
        </p:nvPicPr>
        <p:blipFill>
          <a:blip r:embed="rId3" cstate="print"/>
          <a:srcRect/>
          <a:stretch>
            <a:fillRect/>
          </a:stretch>
        </p:blipFill>
        <p:spPr bwMode="auto">
          <a:xfrm>
            <a:off x="755576" y="2420888"/>
            <a:ext cx="6624736" cy="3966335"/>
          </a:xfrm>
          <a:prstGeom prst="rect">
            <a:avLst/>
          </a:prstGeom>
          <a:noFill/>
          <a:ln w="9525">
            <a:solidFill>
              <a:schemeClr val="tx2">
                <a:lumMod val="60000"/>
                <a:lumOff val="40000"/>
              </a:schemeClr>
            </a:solidFill>
            <a:prstDash val="sysDash"/>
            <a:miter lim="800000"/>
            <a:headEnd/>
            <a:tailEnd/>
          </a:ln>
        </p:spPr>
      </p:pic>
    </p:spTree>
    <p:extLst>
      <p:ext uri="{BB962C8B-B14F-4D97-AF65-F5344CB8AC3E}">
        <p14:creationId xmlns:p14="http://schemas.microsoft.com/office/powerpoint/2010/main" val="2928410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2" name="Rectangle 11"/>
          <p:cNvSpPr/>
          <p:nvPr/>
        </p:nvSpPr>
        <p:spPr>
          <a:xfrm>
            <a:off x="683568" y="1225689"/>
            <a:ext cx="7128792" cy="646331"/>
          </a:xfrm>
          <a:prstGeom prst="rect">
            <a:avLst/>
          </a:prstGeom>
        </p:spPr>
        <p:txBody>
          <a:bodyPr wrap="square">
            <a:spAutoFit/>
          </a:bodyPr>
          <a:lstStyle/>
          <a:p>
            <a:pPr>
              <a:buClr>
                <a:schemeClr val="accent6">
                  <a:lumMod val="75000"/>
                </a:schemeClr>
              </a:buClr>
            </a:pPr>
            <a:endParaRPr lang="fr-FR" dirty="0">
              <a:solidFill>
                <a:schemeClr val="accent6">
                  <a:lumMod val="75000"/>
                </a:schemeClr>
              </a:solidFill>
            </a:endParaRPr>
          </a:p>
          <a:p>
            <a:pPr>
              <a:buClr>
                <a:schemeClr val="accent6">
                  <a:lumMod val="75000"/>
                </a:schemeClr>
              </a:buClr>
            </a:pPr>
            <a:endParaRPr lang="fr-FR" dirty="0">
              <a:solidFill>
                <a:schemeClr val="accent6">
                  <a:lumMod val="75000"/>
                </a:schemeClr>
              </a:solidFill>
            </a:endParaRPr>
          </a:p>
        </p:txBody>
      </p:sp>
      <p:sp>
        <p:nvSpPr>
          <p:cNvPr id="3" name="ZoneTexte 2"/>
          <p:cNvSpPr txBox="1"/>
          <p:nvPr/>
        </p:nvSpPr>
        <p:spPr>
          <a:xfrm>
            <a:off x="611560" y="1052736"/>
            <a:ext cx="7840488" cy="830997"/>
          </a:xfrm>
          <a:prstGeom prst="rect">
            <a:avLst/>
          </a:prstGeom>
          <a:noFill/>
        </p:spPr>
        <p:txBody>
          <a:bodyPr wrap="square" rtlCol="0">
            <a:spAutoFit/>
          </a:bodyPr>
          <a:lstStyle/>
          <a:p>
            <a:br>
              <a:rPr lang="fr-FR" sz="1600" b="1" dirty="0"/>
            </a:br>
            <a:endParaRPr lang="fr-FR" sz="1600" b="1" dirty="0"/>
          </a:p>
          <a:p>
            <a:r>
              <a:rPr lang="fr-FR" sz="1600" b="1" dirty="0"/>
              <a:t>	</a:t>
            </a:r>
            <a:endParaRPr lang="fr-FR" sz="1600" dirty="0"/>
          </a:p>
        </p:txBody>
      </p:sp>
      <p:sp>
        <p:nvSpPr>
          <p:cNvPr id="15" name="Rectangle 14"/>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Angles &amp; choix des sujets</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22" name="Rectangle 21"/>
          <p:cNvSpPr/>
          <p:nvPr/>
        </p:nvSpPr>
        <p:spPr>
          <a:xfrm>
            <a:off x="683568" y="980728"/>
            <a:ext cx="7920880" cy="615553"/>
          </a:xfrm>
          <a:prstGeom prst="rect">
            <a:avLst/>
          </a:prstGeom>
        </p:spPr>
        <p:txBody>
          <a:bodyPr wrap="square">
            <a:spAutoFit/>
          </a:bodyPr>
          <a:lstStyle/>
          <a:p>
            <a:r>
              <a:rPr lang="fr-FR" sz="1600" dirty="0">
                <a:solidFill>
                  <a:schemeClr val="tx2">
                    <a:lumMod val="60000"/>
                    <a:lumOff val="40000"/>
                  </a:schemeClr>
                </a:solidFill>
              </a:rPr>
              <a:t>CRÉER DES ESPACES DE JEUX ET DES SURPRISES POUR LES ENFANTS</a:t>
            </a:r>
            <a:br>
              <a:rPr lang="fr-FR" b="1" dirty="0"/>
            </a:br>
            <a:endParaRPr lang="fr-FR" b="1" dirty="0"/>
          </a:p>
        </p:txBody>
      </p:sp>
      <p:sp>
        <p:nvSpPr>
          <p:cNvPr id="11" name="Rectangle 10"/>
          <p:cNvSpPr/>
          <p:nvPr/>
        </p:nvSpPr>
        <p:spPr>
          <a:xfrm>
            <a:off x="683568" y="1268760"/>
            <a:ext cx="8064896" cy="830997"/>
          </a:xfrm>
          <a:prstGeom prst="rect">
            <a:avLst/>
          </a:prstGeom>
        </p:spPr>
        <p:txBody>
          <a:bodyPr wrap="square">
            <a:spAutoFit/>
          </a:bodyPr>
          <a:lstStyle/>
          <a:p>
            <a:r>
              <a:rPr lang="fr-FR" sz="1600" dirty="0"/>
              <a:t>Jouer avec les mots comme dans « </a:t>
            </a:r>
            <a:r>
              <a:rPr lang="fr-FR" sz="1600" dirty="0" err="1"/>
              <a:t>Oooh</a:t>
            </a:r>
            <a:r>
              <a:rPr lang="fr-FR" sz="1600" dirty="0"/>
              <a:t> ! », surprendre, s’entrainer à dire des phrases étranges, inventer des mots bizarres ou rigolos : un passe-temps intéressant, tout à fait dans l’esprit de l’étonnant voyage de la Vallée de la Dordogne !</a:t>
            </a:r>
          </a:p>
        </p:txBody>
      </p:sp>
      <p:pic>
        <p:nvPicPr>
          <p:cNvPr id="7170" name="Picture 2"/>
          <p:cNvPicPr>
            <a:picLocks noChangeAspect="1" noChangeArrowheads="1"/>
          </p:cNvPicPr>
          <p:nvPr/>
        </p:nvPicPr>
        <p:blipFill>
          <a:blip r:embed="rId3" cstate="print"/>
          <a:srcRect/>
          <a:stretch>
            <a:fillRect/>
          </a:stretch>
        </p:blipFill>
        <p:spPr bwMode="auto">
          <a:xfrm>
            <a:off x="827584" y="2132856"/>
            <a:ext cx="6660740" cy="4248472"/>
          </a:xfrm>
          <a:prstGeom prst="rect">
            <a:avLst/>
          </a:prstGeom>
          <a:noFill/>
          <a:ln w="9525">
            <a:solidFill>
              <a:schemeClr val="tx1"/>
            </a:solidFill>
            <a:prstDash val="sysDash"/>
            <a:miter lim="800000"/>
            <a:headEnd/>
            <a:tailEnd/>
          </a:ln>
        </p:spPr>
      </p:pic>
    </p:spTree>
    <p:extLst>
      <p:ext uri="{BB962C8B-B14F-4D97-AF65-F5344CB8AC3E}">
        <p14:creationId xmlns:p14="http://schemas.microsoft.com/office/powerpoint/2010/main" val="2928410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2" name="Rectangle 11"/>
          <p:cNvSpPr/>
          <p:nvPr/>
        </p:nvSpPr>
        <p:spPr>
          <a:xfrm>
            <a:off x="683568" y="1225689"/>
            <a:ext cx="7128792" cy="646331"/>
          </a:xfrm>
          <a:prstGeom prst="rect">
            <a:avLst/>
          </a:prstGeom>
        </p:spPr>
        <p:txBody>
          <a:bodyPr wrap="square">
            <a:spAutoFit/>
          </a:bodyPr>
          <a:lstStyle/>
          <a:p>
            <a:pPr>
              <a:buClr>
                <a:schemeClr val="accent6">
                  <a:lumMod val="75000"/>
                </a:schemeClr>
              </a:buClr>
            </a:pPr>
            <a:endParaRPr lang="fr-FR" dirty="0">
              <a:solidFill>
                <a:schemeClr val="accent6">
                  <a:lumMod val="75000"/>
                </a:schemeClr>
              </a:solidFill>
            </a:endParaRPr>
          </a:p>
          <a:p>
            <a:pPr>
              <a:buClr>
                <a:schemeClr val="accent6">
                  <a:lumMod val="75000"/>
                </a:schemeClr>
              </a:buClr>
            </a:pPr>
            <a:endParaRPr lang="fr-FR" dirty="0">
              <a:solidFill>
                <a:schemeClr val="accent6">
                  <a:lumMod val="75000"/>
                </a:schemeClr>
              </a:solidFill>
            </a:endParaRPr>
          </a:p>
        </p:txBody>
      </p:sp>
      <p:sp>
        <p:nvSpPr>
          <p:cNvPr id="3" name="ZoneTexte 2"/>
          <p:cNvSpPr txBox="1"/>
          <p:nvPr/>
        </p:nvSpPr>
        <p:spPr>
          <a:xfrm>
            <a:off x="611560" y="1052736"/>
            <a:ext cx="7840488" cy="830997"/>
          </a:xfrm>
          <a:prstGeom prst="rect">
            <a:avLst/>
          </a:prstGeom>
          <a:noFill/>
        </p:spPr>
        <p:txBody>
          <a:bodyPr wrap="square" rtlCol="0">
            <a:spAutoFit/>
          </a:bodyPr>
          <a:lstStyle/>
          <a:p>
            <a:br>
              <a:rPr lang="fr-FR" sz="1600" b="1" dirty="0"/>
            </a:br>
            <a:endParaRPr lang="fr-FR" sz="1600" b="1" dirty="0"/>
          </a:p>
          <a:p>
            <a:r>
              <a:rPr lang="fr-FR" sz="1600" b="1" dirty="0"/>
              <a:t>	</a:t>
            </a:r>
            <a:endParaRPr lang="fr-FR" sz="1600" dirty="0"/>
          </a:p>
        </p:txBody>
      </p:sp>
      <p:sp>
        <p:nvSpPr>
          <p:cNvPr id="15" name="Rectangle 14"/>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Angles &amp; choix des sujets</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22" name="Rectangle 21"/>
          <p:cNvSpPr/>
          <p:nvPr/>
        </p:nvSpPr>
        <p:spPr>
          <a:xfrm>
            <a:off x="683568" y="980728"/>
            <a:ext cx="7920880" cy="892552"/>
          </a:xfrm>
          <a:prstGeom prst="rect">
            <a:avLst/>
          </a:prstGeom>
        </p:spPr>
        <p:txBody>
          <a:bodyPr wrap="square">
            <a:spAutoFit/>
          </a:bodyPr>
          <a:lstStyle/>
          <a:p>
            <a:r>
              <a:rPr lang="fr-FR" sz="1600" dirty="0">
                <a:solidFill>
                  <a:schemeClr val="tx2">
                    <a:lumMod val="60000"/>
                    <a:lumOff val="40000"/>
                  </a:schemeClr>
                </a:solidFill>
              </a:rPr>
              <a:t>INSPIRER VALERIE &amp; SANDRINE PAR LE CHOIX DE LIEUX ÉTONNANTS  </a:t>
            </a:r>
            <a:br>
              <a:rPr lang="fr-FR" sz="1600" dirty="0">
                <a:solidFill>
                  <a:schemeClr val="tx2">
                    <a:lumMod val="60000"/>
                    <a:lumOff val="40000"/>
                  </a:schemeClr>
                </a:solidFill>
              </a:rPr>
            </a:br>
            <a:br>
              <a:rPr lang="fr-FR" b="1" dirty="0"/>
            </a:br>
            <a:endParaRPr lang="fr-FR" b="1" dirty="0"/>
          </a:p>
        </p:txBody>
      </p:sp>
      <p:pic>
        <p:nvPicPr>
          <p:cNvPr id="4098" name="Picture 2"/>
          <p:cNvPicPr>
            <a:picLocks noChangeAspect="1" noChangeArrowheads="1"/>
          </p:cNvPicPr>
          <p:nvPr/>
        </p:nvPicPr>
        <p:blipFill>
          <a:blip r:embed="rId3" cstate="print"/>
          <a:srcRect/>
          <a:stretch>
            <a:fillRect/>
          </a:stretch>
        </p:blipFill>
        <p:spPr bwMode="auto">
          <a:xfrm>
            <a:off x="5076056" y="1556792"/>
            <a:ext cx="4004739" cy="4811533"/>
          </a:xfrm>
          <a:prstGeom prst="rect">
            <a:avLst/>
          </a:prstGeom>
          <a:solidFill>
            <a:schemeClr val="bg1"/>
          </a:solidFill>
          <a:ln w="9525">
            <a:solidFill>
              <a:schemeClr val="tx2">
                <a:lumMod val="60000"/>
                <a:lumOff val="40000"/>
              </a:schemeClr>
            </a:solidFill>
            <a:prstDash val="sysDot"/>
            <a:miter lim="800000"/>
            <a:headEnd/>
            <a:tailEnd/>
          </a:ln>
        </p:spPr>
      </p:pic>
      <p:sp>
        <p:nvSpPr>
          <p:cNvPr id="11" name="Rectangle 10"/>
          <p:cNvSpPr/>
          <p:nvPr/>
        </p:nvSpPr>
        <p:spPr>
          <a:xfrm>
            <a:off x="683568" y="1268760"/>
            <a:ext cx="4392488" cy="830997"/>
          </a:xfrm>
          <a:prstGeom prst="rect">
            <a:avLst/>
          </a:prstGeom>
        </p:spPr>
        <p:txBody>
          <a:bodyPr wrap="square">
            <a:spAutoFit/>
          </a:bodyPr>
          <a:lstStyle/>
          <a:p>
            <a:r>
              <a:rPr lang="fr-FR" sz="1600" dirty="0"/>
              <a:t>Comme dans l’Album touristique des Deux Sèvres. Il met en scène des lieux d’hébergement ouverts sur la nature, étonnants.</a:t>
            </a:r>
          </a:p>
        </p:txBody>
      </p:sp>
      <p:pic>
        <p:nvPicPr>
          <p:cNvPr id="13" name="Picture 5"/>
          <p:cNvPicPr>
            <a:picLocks noChangeAspect="1" noChangeArrowheads="1"/>
          </p:cNvPicPr>
          <p:nvPr/>
        </p:nvPicPr>
        <p:blipFill>
          <a:blip r:embed="rId4" cstate="print"/>
          <a:srcRect/>
          <a:stretch>
            <a:fillRect/>
          </a:stretch>
        </p:blipFill>
        <p:spPr bwMode="auto">
          <a:xfrm>
            <a:off x="827584" y="2420888"/>
            <a:ext cx="3153577" cy="3960440"/>
          </a:xfrm>
          <a:prstGeom prst="rect">
            <a:avLst/>
          </a:prstGeom>
          <a:noFill/>
          <a:ln w="9525">
            <a:solidFill>
              <a:schemeClr val="tx2">
                <a:lumMod val="60000"/>
                <a:lumOff val="40000"/>
              </a:schemeClr>
            </a:solidFill>
            <a:prstDash val="sysDash"/>
            <a:miter lim="800000"/>
            <a:headEnd/>
            <a:tailEnd/>
          </a:ln>
        </p:spPr>
      </p:pic>
    </p:spTree>
    <p:extLst>
      <p:ext uri="{BB962C8B-B14F-4D97-AF65-F5344CB8AC3E}">
        <p14:creationId xmlns:p14="http://schemas.microsoft.com/office/powerpoint/2010/main" val="2928410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2" name="Rectangle 11"/>
          <p:cNvSpPr/>
          <p:nvPr/>
        </p:nvSpPr>
        <p:spPr>
          <a:xfrm>
            <a:off x="611560" y="1225689"/>
            <a:ext cx="7128792" cy="646331"/>
          </a:xfrm>
          <a:prstGeom prst="rect">
            <a:avLst/>
          </a:prstGeom>
        </p:spPr>
        <p:txBody>
          <a:bodyPr wrap="square">
            <a:spAutoFit/>
          </a:bodyPr>
          <a:lstStyle/>
          <a:p>
            <a:pPr>
              <a:buClr>
                <a:schemeClr val="accent6">
                  <a:lumMod val="75000"/>
                </a:schemeClr>
              </a:buClr>
            </a:pPr>
            <a:endParaRPr lang="fr-FR" dirty="0">
              <a:solidFill>
                <a:schemeClr val="accent6">
                  <a:lumMod val="75000"/>
                </a:schemeClr>
              </a:solidFill>
            </a:endParaRPr>
          </a:p>
          <a:p>
            <a:pPr>
              <a:buClr>
                <a:schemeClr val="accent6">
                  <a:lumMod val="75000"/>
                </a:schemeClr>
              </a:buClr>
            </a:pPr>
            <a:endParaRPr lang="fr-FR" dirty="0">
              <a:solidFill>
                <a:schemeClr val="accent6">
                  <a:lumMod val="75000"/>
                </a:schemeClr>
              </a:solidFill>
            </a:endParaRPr>
          </a:p>
        </p:txBody>
      </p:sp>
      <p:sp>
        <p:nvSpPr>
          <p:cNvPr id="3" name="ZoneTexte 2"/>
          <p:cNvSpPr txBox="1"/>
          <p:nvPr/>
        </p:nvSpPr>
        <p:spPr>
          <a:xfrm>
            <a:off x="539552" y="1052736"/>
            <a:ext cx="7840488" cy="830997"/>
          </a:xfrm>
          <a:prstGeom prst="rect">
            <a:avLst/>
          </a:prstGeom>
          <a:noFill/>
        </p:spPr>
        <p:txBody>
          <a:bodyPr wrap="square" rtlCol="0">
            <a:spAutoFit/>
          </a:bodyPr>
          <a:lstStyle/>
          <a:p>
            <a:br>
              <a:rPr lang="fr-FR" sz="1600" b="1" dirty="0"/>
            </a:br>
            <a:endParaRPr lang="fr-FR" sz="1600" b="1" dirty="0"/>
          </a:p>
          <a:p>
            <a:r>
              <a:rPr lang="fr-FR" sz="1600" b="1" dirty="0"/>
              <a:t>	</a:t>
            </a:r>
            <a:endParaRPr lang="fr-FR" sz="1600" dirty="0"/>
          </a:p>
        </p:txBody>
      </p:sp>
      <p:sp>
        <p:nvSpPr>
          <p:cNvPr id="15" name="Rectangle 14"/>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Angles &amp; choix des sujets</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22" name="Rectangle 21"/>
          <p:cNvSpPr/>
          <p:nvPr/>
        </p:nvSpPr>
        <p:spPr>
          <a:xfrm>
            <a:off x="611560" y="980728"/>
            <a:ext cx="7920880" cy="615553"/>
          </a:xfrm>
          <a:prstGeom prst="rect">
            <a:avLst/>
          </a:prstGeom>
        </p:spPr>
        <p:txBody>
          <a:bodyPr wrap="square">
            <a:spAutoFit/>
          </a:bodyPr>
          <a:lstStyle/>
          <a:p>
            <a:r>
              <a:rPr lang="fr-FR" sz="1600" dirty="0">
                <a:solidFill>
                  <a:schemeClr val="tx2">
                    <a:lumMod val="60000"/>
                    <a:lumOff val="40000"/>
                  </a:schemeClr>
                </a:solidFill>
              </a:rPr>
              <a:t>RACONTER LES RECETTES LOCALES</a:t>
            </a:r>
            <a:br>
              <a:rPr lang="fr-FR" b="1" dirty="0"/>
            </a:br>
            <a:endParaRPr lang="fr-FR" b="1" dirty="0"/>
          </a:p>
        </p:txBody>
      </p:sp>
      <p:sp>
        <p:nvSpPr>
          <p:cNvPr id="11" name="Rectangle 10"/>
          <p:cNvSpPr/>
          <p:nvPr/>
        </p:nvSpPr>
        <p:spPr>
          <a:xfrm>
            <a:off x="611560" y="1268760"/>
            <a:ext cx="8064896" cy="830997"/>
          </a:xfrm>
          <a:prstGeom prst="rect">
            <a:avLst/>
          </a:prstGeom>
        </p:spPr>
        <p:txBody>
          <a:bodyPr wrap="square">
            <a:spAutoFit/>
          </a:bodyPr>
          <a:lstStyle/>
          <a:p>
            <a:r>
              <a:rPr lang="fr-FR" sz="1600" dirty="0"/>
              <a:t>Comme dans l’Album touristique des Deux Sèvres. Aller à la rencontre des restaurateurs, des pâtissiers et des chefs locaux pour leur demander leurs secrets de gourmandise et leurs meilleures recettes </a:t>
            </a:r>
            <a:r>
              <a:rPr lang="fr-FR" sz="1600" i="1" dirty="0"/>
              <a:t>made in Vallée de la Dordogne</a:t>
            </a:r>
            <a:r>
              <a:rPr lang="fr-FR" sz="1600" dirty="0"/>
              <a:t>. Miam ! </a:t>
            </a:r>
          </a:p>
        </p:txBody>
      </p:sp>
      <p:pic>
        <p:nvPicPr>
          <p:cNvPr id="8196" name="Picture 4"/>
          <p:cNvPicPr>
            <a:picLocks noChangeAspect="1" noChangeArrowheads="1"/>
          </p:cNvPicPr>
          <p:nvPr/>
        </p:nvPicPr>
        <p:blipFill>
          <a:blip r:embed="rId3" cstate="print"/>
          <a:srcRect/>
          <a:stretch>
            <a:fillRect/>
          </a:stretch>
        </p:blipFill>
        <p:spPr bwMode="auto">
          <a:xfrm>
            <a:off x="4499992" y="2132856"/>
            <a:ext cx="3312368" cy="4142902"/>
          </a:xfrm>
          <a:prstGeom prst="rect">
            <a:avLst/>
          </a:prstGeom>
          <a:noFill/>
          <a:ln w="9525">
            <a:solidFill>
              <a:schemeClr val="tx2">
                <a:lumMod val="60000"/>
                <a:lumOff val="40000"/>
              </a:schemeClr>
            </a:solidFill>
            <a:prstDash val="sysDash"/>
            <a:miter lim="800000"/>
            <a:headEnd/>
            <a:tailEnd/>
          </a:ln>
        </p:spPr>
      </p:pic>
      <p:pic>
        <p:nvPicPr>
          <p:cNvPr id="8198" name="Picture 6"/>
          <p:cNvPicPr>
            <a:picLocks noChangeAspect="1" noChangeArrowheads="1"/>
          </p:cNvPicPr>
          <p:nvPr/>
        </p:nvPicPr>
        <p:blipFill>
          <a:blip r:embed="rId4" cstate="print"/>
          <a:srcRect/>
          <a:stretch>
            <a:fillRect/>
          </a:stretch>
        </p:blipFill>
        <p:spPr bwMode="auto">
          <a:xfrm>
            <a:off x="683568" y="2132856"/>
            <a:ext cx="3312368" cy="4177717"/>
          </a:xfrm>
          <a:prstGeom prst="rect">
            <a:avLst/>
          </a:prstGeom>
          <a:noFill/>
          <a:ln w="9525">
            <a:solidFill>
              <a:schemeClr val="tx2">
                <a:lumMod val="60000"/>
                <a:lumOff val="40000"/>
              </a:schemeClr>
            </a:solidFill>
            <a:prstDash val="sysDash"/>
            <a:miter lim="800000"/>
            <a:headEnd/>
            <a:tailEnd/>
          </a:ln>
        </p:spPr>
      </p:pic>
    </p:spTree>
    <p:extLst>
      <p:ext uri="{BB962C8B-B14F-4D97-AF65-F5344CB8AC3E}">
        <p14:creationId xmlns:p14="http://schemas.microsoft.com/office/powerpoint/2010/main" val="2928410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3" name="Rectangle 12"/>
          <p:cNvSpPr/>
          <p:nvPr/>
        </p:nvSpPr>
        <p:spPr>
          <a:xfrm>
            <a:off x="611560" y="1274564"/>
            <a:ext cx="7416824" cy="2154436"/>
          </a:xfrm>
          <a:prstGeom prst="rect">
            <a:avLst/>
          </a:prstGeom>
        </p:spPr>
        <p:txBody>
          <a:bodyPr wrap="square">
            <a:spAutoFit/>
          </a:bodyPr>
          <a:lstStyle/>
          <a:p>
            <a:r>
              <a:rPr lang="fr-FR" sz="1600" dirty="0"/>
              <a:t>Comme dans le magazine du Pays de Redon. Raconter les expériences uniques que font les internautes en Vallée de la Dordogne. Chaque expérience peut devenir l’occasion de raconter une mini-histoire avec un début, une fin et des émotions vécues au milieu !</a:t>
            </a:r>
          </a:p>
          <a:p>
            <a:br>
              <a:rPr lang="fr-FR" sz="1600" dirty="0"/>
            </a:br>
            <a:endParaRPr lang="fr-FR" sz="1600" dirty="0"/>
          </a:p>
          <a:p>
            <a:endParaRPr lang="fr-FR" dirty="0"/>
          </a:p>
          <a:p>
            <a:endParaRPr lang="fr-FR" dirty="0"/>
          </a:p>
          <a:p>
            <a:endParaRPr lang="en-US" dirty="0"/>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Expériences</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2" name="Rectangle 11"/>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26</a:t>
            </a:fld>
            <a:endParaRPr lang="fr-FR" sz="900" b="1" dirty="0"/>
          </a:p>
        </p:txBody>
      </p:sp>
      <p:pic>
        <p:nvPicPr>
          <p:cNvPr id="16"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pic>
        <p:nvPicPr>
          <p:cNvPr id="21" name="Espace réservé pour une image  17">
            <a:extLst>
              <a:ext uri="{FF2B5EF4-FFF2-40B4-BE49-F238E27FC236}">
                <a16:creationId xmlns:a16="http://schemas.microsoft.com/office/drawing/2014/main" id="{62728D1E-5E9B-4520-A5C8-5B6B6FA0737D}"/>
              </a:ext>
            </a:extLst>
          </p:cNvPr>
          <p:cNvPicPr>
            <a:picLocks noChangeAspect="1"/>
          </p:cNvPicPr>
          <p:nvPr/>
        </p:nvPicPr>
        <p:blipFill>
          <a:blip r:embed="rId3" cstate="print">
            <a:extLst>
              <a:ext uri="{28A0092B-C50C-407E-A947-70E740481C1C}">
                <a14:useLocalDpi xmlns:a14="http://schemas.microsoft.com/office/drawing/2010/main" val="0"/>
              </a:ext>
            </a:extLst>
          </a:blip>
          <a:srcRect l="20378" r="20378"/>
          <a:stretch>
            <a:fillRect/>
          </a:stretch>
        </p:blipFill>
        <p:spPr>
          <a:xfrm>
            <a:off x="5862308" y="2348880"/>
            <a:ext cx="3135531" cy="3528392"/>
          </a:xfrm>
          <a:prstGeom prst="rect">
            <a:avLst/>
          </a:prstGeom>
        </p:spPr>
      </p:pic>
      <p:pic>
        <p:nvPicPr>
          <p:cNvPr id="14341" name="Picture 5"/>
          <p:cNvPicPr>
            <a:picLocks noChangeAspect="1" noChangeArrowheads="1"/>
          </p:cNvPicPr>
          <p:nvPr/>
        </p:nvPicPr>
        <p:blipFill>
          <a:blip r:embed="rId4" cstate="print"/>
          <a:srcRect/>
          <a:stretch>
            <a:fillRect/>
          </a:stretch>
        </p:blipFill>
        <p:spPr bwMode="auto">
          <a:xfrm>
            <a:off x="3995936" y="2348880"/>
            <a:ext cx="1728192" cy="1728192"/>
          </a:xfrm>
          <a:prstGeom prst="rect">
            <a:avLst/>
          </a:prstGeom>
          <a:noFill/>
          <a:ln w="9525">
            <a:solidFill>
              <a:schemeClr val="accent1"/>
            </a:solidFill>
            <a:prstDash val="sysDot"/>
            <a:miter lim="800000"/>
            <a:headEnd/>
            <a:tailEnd/>
          </a:ln>
        </p:spPr>
      </p:pic>
      <p:pic>
        <p:nvPicPr>
          <p:cNvPr id="14342" name="Picture 6"/>
          <p:cNvPicPr>
            <a:picLocks noChangeAspect="1" noChangeArrowheads="1"/>
          </p:cNvPicPr>
          <p:nvPr/>
        </p:nvPicPr>
        <p:blipFill>
          <a:blip r:embed="rId5" cstate="print"/>
          <a:srcRect/>
          <a:stretch>
            <a:fillRect/>
          </a:stretch>
        </p:blipFill>
        <p:spPr bwMode="auto">
          <a:xfrm>
            <a:off x="3995936" y="4348256"/>
            <a:ext cx="1731599" cy="1529016"/>
          </a:xfrm>
          <a:prstGeom prst="rect">
            <a:avLst/>
          </a:prstGeom>
          <a:noFill/>
          <a:ln w="9525">
            <a:solidFill>
              <a:schemeClr val="tx2">
                <a:lumMod val="60000"/>
                <a:lumOff val="40000"/>
              </a:schemeClr>
            </a:solidFill>
            <a:prstDash val="sysDot"/>
            <a:miter lim="800000"/>
            <a:headEnd/>
            <a:tailEnd/>
          </a:ln>
        </p:spPr>
      </p:pic>
      <p:pic>
        <p:nvPicPr>
          <p:cNvPr id="10242" name="Picture 2"/>
          <p:cNvPicPr>
            <a:picLocks noChangeAspect="1" noChangeArrowheads="1"/>
          </p:cNvPicPr>
          <p:nvPr/>
        </p:nvPicPr>
        <p:blipFill>
          <a:blip r:embed="rId6" cstate="print"/>
          <a:srcRect/>
          <a:stretch>
            <a:fillRect/>
          </a:stretch>
        </p:blipFill>
        <p:spPr bwMode="auto">
          <a:xfrm>
            <a:off x="683568" y="2204864"/>
            <a:ext cx="3082824" cy="3868325"/>
          </a:xfrm>
          <a:prstGeom prst="rect">
            <a:avLst/>
          </a:prstGeom>
          <a:noFill/>
          <a:ln w="9525">
            <a:noFill/>
            <a:miter lim="800000"/>
            <a:headEnd/>
            <a:tailEnd/>
          </a:ln>
        </p:spPr>
      </p:pic>
      <p:sp>
        <p:nvSpPr>
          <p:cNvPr id="17" name="Rectangle 16"/>
          <p:cNvSpPr/>
          <p:nvPr/>
        </p:nvSpPr>
        <p:spPr>
          <a:xfrm>
            <a:off x="611560" y="980728"/>
            <a:ext cx="7920880" cy="338554"/>
          </a:xfrm>
          <a:prstGeom prst="rect">
            <a:avLst/>
          </a:prstGeom>
        </p:spPr>
        <p:txBody>
          <a:bodyPr wrap="square">
            <a:spAutoFit/>
          </a:bodyPr>
          <a:lstStyle/>
          <a:p>
            <a:r>
              <a:rPr lang="fr-FR" sz="1600" dirty="0">
                <a:solidFill>
                  <a:schemeClr val="tx2">
                    <a:lumMod val="60000"/>
                    <a:lumOff val="40000"/>
                  </a:schemeClr>
                </a:solidFill>
              </a:rPr>
              <a:t>METTRE EN SCÈNE LES OFFRES TOURISTIQUES</a:t>
            </a:r>
            <a:endParaRPr lang="fr-FR" b="1" dirty="0"/>
          </a:p>
        </p:txBody>
      </p:sp>
      <p:sp>
        <p:nvSpPr>
          <p:cNvPr id="18" name="ZoneTexte 17"/>
          <p:cNvSpPr txBox="1"/>
          <p:nvPr/>
        </p:nvSpPr>
        <p:spPr>
          <a:xfrm>
            <a:off x="3995936" y="5949280"/>
            <a:ext cx="2879314" cy="246221"/>
          </a:xfrm>
          <a:prstGeom prst="rect">
            <a:avLst/>
          </a:prstGeom>
          <a:noFill/>
        </p:spPr>
        <p:txBody>
          <a:bodyPr wrap="none" rtlCol="0">
            <a:spAutoFit/>
          </a:bodyPr>
          <a:lstStyle/>
          <a:p>
            <a:r>
              <a:rPr lang="fr-FR" sz="1000" dirty="0"/>
              <a:t>Extraits du livre de la marque Vallée de la Dordogne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3" name="Rectangle 12"/>
          <p:cNvSpPr/>
          <p:nvPr/>
        </p:nvSpPr>
        <p:spPr>
          <a:xfrm>
            <a:off x="611560" y="1268760"/>
            <a:ext cx="4680520" cy="5355312"/>
          </a:xfrm>
          <a:prstGeom prst="rect">
            <a:avLst/>
          </a:prstGeom>
        </p:spPr>
        <p:txBody>
          <a:bodyPr wrap="square">
            <a:spAutoFit/>
          </a:bodyPr>
          <a:lstStyle/>
          <a:p>
            <a:r>
              <a:rPr lang="fr-FR" sz="1600" dirty="0">
                <a:latin typeface="+mj-lt"/>
                <a:cs typeface="Calibri" panose="020F0502020204030204" pitchFamily="34" charset="0"/>
              </a:rPr>
              <a:t>Comme dans l’Esprit du Lot. Raconter l’histoire des habitants et des habitantes de la Vallée de la Dordogne donne du piment au récit et l’humanise tout en faisant découvrir aux lecteurs un produit du terroir, un lieu, une recette mythique, un art… Les personnages choisis doivent véhiculer les valeurs de la Vallée de la Dordogne : </a:t>
            </a:r>
            <a:r>
              <a:rPr lang="fr-FR" sz="1600" cap="small" dirty="0">
                <a:latin typeface="+mj-lt"/>
                <a:cs typeface="Calibri" panose="020F0502020204030204" pitchFamily="34" charset="0"/>
              </a:rPr>
              <a:t>authenticité, naturalité, liberté, convivialité</a:t>
            </a:r>
          </a:p>
          <a:p>
            <a:endParaRPr lang="fr-FR" sz="1600" dirty="0">
              <a:latin typeface="+mj-lt"/>
            </a:endParaRPr>
          </a:p>
          <a:p>
            <a:endParaRPr lang="fr-FR" sz="1600" dirty="0">
              <a:latin typeface="+mj-lt"/>
            </a:endParaRPr>
          </a:p>
          <a:p>
            <a:r>
              <a:rPr lang="fr-FR" sz="1600" dirty="0">
                <a:solidFill>
                  <a:schemeClr val="tx2">
                    <a:lumMod val="60000"/>
                    <a:lumOff val="40000"/>
                  </a:schemeClr>
                </a:solidFill>
                <a:latin typeface="+mj-lt"/>
              </a:rPr>
              <a:t>« Capricieuse et mystérieuse. Tuber </a:t>
            </a:r>
            <a:r>
              <a:rPr lang="fr-FR" sz="1600" dirty="0" err="1">
                <a:solidFill>
                  <a:schemeClr val="tx2">
                    <a:lumMod val="60000"/>
                    <a:lumOff val="40000"/>
                  </a:schemeClr>
                </a:solidFill>
                <a:latin typeface="+mj-lt"/>
              </a:rPr>
              <a:t>melanosporum</a:t>
            </a:r>
            <a:r>
              <a:rPr lang="fr-FR" sz="1600" dirty="0">
                <a:solidFill>
                  <a:schemeClr val="tx2">
                    <a:lumMod val="60000"/>
                    <a:lumOff val="40000"/>
                  </a:schemeClr>
                </a:solidFill>
                <a:latin typeface="+mj-lt"/>
              </a:rPr>
              <a:t> compte de nombreux adeptes et tant pis si elle se fait plus rare. La terre du Quercy en effet, se fissure moins lorsque septembre arrive. Les routes et les voies de chemin de fer oublient les ballets incessants de sacs de truffes,... »</a:t>
            </a:r>
            <a:endParaRPr lang="fr-FR" sz="1600" dirty="0">
              <a:solidFill>
                <a:schemeClr val="tx2">
                  <a:lumMod val="60000"/>
                  <a:lumOff val="40000"/>
                </a:schemeClr>
              </a:solidFill>
            </a:endParaRPr>
          </a:p>
          <a:p>
            <a:br>
              <a:rPr lang="fr-FR" sz="1600" dirty="0"/>
            </a:br>
            <a:endParaRPr lang="fr-FR" sz="1600" dirty="0"/>
          </a:p>
          <a:p>
            <a:endParaRPr lang="fr-FR" dirty="0"/>
          </a:p>
          <a:p>
            <a:endParaRPr lang="fr-FR" dirty="0"/>
          </a:p>
          <a:p>
            <a:endParaRPr lang="en-US" dirty="0"/>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Portraits et choix des personnages </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2" name="Rectangle 11"/>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27</a:t>
            </a:fld>
            <a:endParaRPr lang="fr-FR" sz="900" b="1" dirty="0"/>
          </a:p>
        </p:txBody>
      </p:sp>
      <p:pic>
        <p:nvPicPr>
          <p:cNvPr id="16"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
        <p:nvSpPr>
          <p:cNvPr id="19" name="Rectangle 18"/>
          <p:cNvSpPr/>
          <p:nvPr/>
        </p:nvSpPr>
        <p:spPr>
          <a:xfrm>
            <a:off x="8820472" y="2708920"/>
            <a:ext cx="251520" cy="3096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266" name="Picture 2"/>
          <p:cNvPicPr>
            <a:picLocks noChangeAspect="1" noChangeArrowheads="1"/>
          </p:cNvPicPr>
          <p:nvPr/>
        </p:nvPicPr>
        <p:blipFill>
          <a:blip r:embed="rId3" cstate="print"/>
          <a:srcRect/>
          <a:stretch>
            <a:fillRect/>
          </a:stretch>
        </p:blipFill>
        <p:spPr bwMode="auto">
          <a:xfrm>
            <a:off x="5364088" y="1393582"/>
            <a:ext cx="3240360" cy="4339674"/>
          </a:xfrm>
          <a:prstGeom prst="rect">
            <a:avLst/>
          </a:prstGeom>
          <a:noFill/>
          <a:ln w="9525">
            <a:solidFill>
              <a:schemeClr val="tx2">
                <a:lumMod val="60000"/>
                <a:lumOff val="40000"/>
              </a:schemeClr>
            </a:solidFill>
            <a:miter lim="800000"/>
            <a:headEnd/>
            <a:tailEnd/>
          </a:ln>
        </p:spPr>
      </p:pic>
      <p:sp>
        <p:nvSpPr>
          <p:cNvPr id="17" name="Rectangle 16"/>
          <p:cNvSpPr/>
          <p:nvPr/>
        </p:nvSpPr>
        <p:spPr>
          <a:xfrm>
            <a:off x="611560" y="980728"/>
            <a:ext cx="7920880" cy="338554"/>
          </a:xfrm>
          <a:prstGeom prst="rect">
            <a:avLst/>
          </a:prstGeom>
        </p:spPr>
        <p:txBody>
          <a:bodyPr wrap="square">
            <a:spAutoFit/>
          </a:bodyPr>
          <a:lstStyle/>
          <a:p>
            <a:r>
              <a:rPr lang="fr-FR" sz="1600" dirty="0">
                <a:solidFill>
                  <a:schemeClr val="tx2">
                    <a:lumMod val="60000"/>
                    <a:lumOff val="40000"/>
                  </a:schemeClr>
                </a:solidFill>
              </a:rPr>
              <a:t>INCARNER L’IDENTITÉ DE LA VALLÉE DE LA DORDOGNE À TRAVERS SES HABITANTS</a:t>
            </a:r>
            <a:endParaRPr lang="fr-FR"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1" name="Sous-titre 2"/>
          <p:cNvSpPr>
            <a:spLocks noGrp="1"/>
          </p:cNvSpPr>
          <p:nvPr>
            <p:ph type="subTitle" idx="1"/>
          </p:nvPr>
        </p:nvSpPr>
        <p:spPr>
          <a:xfrm>
            <a:off x="395536" y="2132856"/>
            <a:ext cx="5256584" cy="1584176"/>
          </a:xfrm>
          <a:noFill/>
        </p:spPr>
        <p:txBody>
          <a:bodyPr>
            <a:normAutofit fontScale="92500" lnSpcReduction="20000"/>
          </a:bodyPr>
          <a:lstStyle/>
          <a:p>
            <a:pPr algn="l"/>
            <a:endParaRPr lang="fr-FR" dirty="0">
              <a:solidFill>
                <a:srgbClr val="5A2120"/>
              </a:solidFill>
            </a:endParaRPr>
          </a:p>
          <a:p>
            <a:pPr algn="l"/>
            <a:r>
              <a:rPr lang="fr-FR" sz="3900" dirty="0">
                <a:solidFill>
                  <a:schemeClr val="accent1">
                    <a:lumMod val="75000"/>
                  </a:schemeClr>
                </a:solidFill>
              </a:rPr>
              <a:t>4.</a:t>
            </a:r>
          </a:p>
          <a:p>
            <a:pPr algn="l"/>
            <a:r>
              <a:rPr lang="fr-FR" sz="3900" dirty="0">
                <a:solidFill>
                  <a:schemeClr val="accent1">
                    <a:lumMod val="75000"/>
                  </a:schemeClr>
                </a:solidFill>
              </a:rPr>
              <a:t>TON DE VOIX</a:t>
            </a:r>
          </a:p>
        </p:txBody>
      </p:sp>
      <p:sp>
        <p:nvSpPr>
          <p:cNvPr id="9"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28</a:t>
            </a:fld>
            <a:endParaRPr lang="fr-FR" sz="900" b="1" dirty="0"/>
          </a:p>
        </p:txBody>
      </p:sp>
      <p:sp>
        <p:nvSpPr>
          <p:cNvPr id="16" name="Rectangle 15"/>
          <p:cNvSpPr/>
          <p:nvPr/>
        </p:nvSpPr>
        <p:spPr>
          <a:xfrm>
            <a:off x="0" y="6453336"/>
            <a:ext cx="9144000" cy="216024"/>
          </a:xfrm>
          <a:prstGeom prst="rect">
            <a:avLst/>
          </a:prstGeom>
          <a:solidFill>
            <a:srgbClr val="F684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5"/>
          <p:cNvSpPr txBox="1">
            <a:spLocks/>
          </p:cNvSpPr>
          <p:nvPr/>
        </p:nvSpPr>
        <p:spPr>
          <a:xfrm>
            <a:off x="6553200" y="63563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A21CC8-092B-42F7-8C3A-421990D4B04D}" type="slidenum">
              <a:rPr lang="fr-FR" sz="900" b="1" smtClean="0"/>
              <a:pPr/>
              <a:t>28</a:t>
            </a:fld>
            <a:endParaRPr lang="fr-FR" sz="900" b="1" dirty="0"/>
          </a:p>
        </p:txBody>
      </p:sp>
      <p:pic>
        <p:nvPicPr>
          <p:cNvPr id="18" name="Image 17"/>
          <p:cNvPicPr>
            <a:picLocks noChangeAspect="1"/>
          </p:cNvPicPr>
          <p:nvPr/>
        </p:nvPicPr>
        <p:blipFill>
          <a:blip r:embed="rId2" cstate="print"/>
          <a:stretch>
            <a:fillRect/>
          </a:stretch>
        </p:blipFill>
        <p:spPr>
          <a:xfrm>
            <a:off x="7990817" y="6172225"/>
            <a:ext cx="651198" cy="685775"/>
          </a:xfrm>
          <a:prstGeom prst="rect">
            <a:avLst/>
          </a:prstGeom>
        </p:spPr>
      </p:pic>
      <p:sp>
        <p:nvSpPr>
          <p:cNvPr id="12" name="Rectangle 11"/>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numéro de diapositive 5"/>
          <p:cNvSpPr txBox="1">
            <a:spLocks/>
          </p:cNvSpPr>
          <p:nvPr/>
        </p:nvSpPr>
        <p:spPr>
          <a:xfrm>
            <a:off x="6553200"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5A21CC8-092B-42F7-8C3A-421990D4B04D}" type="slidenum">
              <a:rPr kumimoji="0" lang="fr-FR" sz="900" b="1"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9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14" name="Picture 3"/>
          <p:cNvPicPr>
            <a:picLocks noChangeAspect="1" noChangeArrowheads="1"/>
          </p:cNvPicPr>
          <p:nvPr/>
        </p:nvPicPr>
        <p:blipFill>
          <a:blip r:embed="rId3" cstate="print"/>
          <a:srcRect/>
          <a:stretch>
            <a:fillRect/>
          </a:stretch>
        </p:blipFill>
        <p:spPr bwMode="auto">
          <a:xfrm>
            <a:off x="7279283" y="5733256"/>
            <a:ext cx="1578049" cy="1124744"/>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rPr>
              <a:t>Le ton rédactionnel</a:t>
            </a:r>
          </a:p>
        </p:txBody>
      </p:sp>
      <p:sp>
        <p:nvSpPr>
          <p:cNvPr id="11" name="Rectangle 10"/>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29</a:t>
            </a:fld>
            <a:endParaRPr lang="fr-FR" sz="900" b="1" dirty="0"/>
          </a:p>
        </p:txBody>
      </p:sp>
      <p:sp>
        <p:nvSpPr>
          <p:cNvPr id="20" name="ZoneTexte 19"/>
          <p:cNvSpPr txBox="1"/>
          <p:nvPr/>
        </p:nvSpPr>
        <p:spPr>
          <a:xfrm>
            <a:off x="611560" y="1484784"/>
            <a:ext cx="8280920" cy="6801862"/>
          </a:xfrm>
          <a:prstGeom prst="rect">
            <a:avLst/>
          </a:prstGeom>
          <a:noFill/>
        </p:spPr>
        <p:txBody>
          <a:bodyPr wrap="square" rtlCol="0">
            <a:spAutoFit/>
          </a:bodyPr>
          <a:lstStyle/>
          <a:p>
            <a:endParaRPr lang="fr-FR" sz="1600" dirty="0"/>
          </a:p>
          <a:p>
            <a:pPr>
              <a:buClr>
                <a:schemeClr val="tx2">
                  <a:lumMod val="60000"/>
                  <a:lumOff val="40000"/>
                </a:schemeClr>
              </a:buClr>
              <a:buFont typeface="Wingdings" pitchFamily="2" charset="2"/>
              <a:buChar char="ü"/>
            </a:pPr>
            <a:r>
              <a:rPr lang="fr-FR" sz="1600" dirty="0"/>
              <a:t> </a:t>
            </a:r>
            <a:r>
              <a:rPr lang="fr-FR" sz="1200" b="1" dirty="0"/>
              <a:t>Alterner le « on » de « ensemble, on est bien », le vouvoiement</a:t>
            </a:r>
            <a:endParaRPr lang="fr-FR" sz="1200" dirty="0"/>
          </a:p>
          <a:p>
            <a:pPr>
              <a:buClr>
                <a:schemeClr val="tx2">
                  <a:lumMod val="60000"/>
                  <a:lumOff val="40000"/>
                </a:schemeClr>
              </a:buClr>
            </a:pPr>
            <a:r>
              <a:rPr lang="fr-FR" sz="1200" i="1" dirty="0">
                <a:solidFill>
                  <a:schemeClr val="tx2">
                    <a:lumMod val="60000"/>
                    <a:lumOff val="40000"/>
                  </a:schemeClr>
                </a:solidFill>
              </a:rPr>
              <a:t>« Eh Bonjour ! Bienvenue en Vallée de la Dordogne » On pose ses valises à la gare, la tête encore pleine du charivari de la grande ville. Le chef de gare vous sourit. </a:t>
            </a:r>
            <a:endParaRPr lang="fr-FR" sz="1200" b="1" dirty="0">
              <a:solidFill>
                <a:schemeClr val="tx2">
                  <a:lumMod val="60000"/>
                  <a:lumOff val="40000"/>
                </a:schemeClr>
              </a:solidFill>
            </a:endParaRPr>
          </a:p>
          <a:p>
            <a:pPr>
              <a:buClr>
                <a:schemeClr val="tx2">
                  <a:lumMod val="60000"/>
                  <a:lumOff val="40000"/>
                </a:schemeClr>
              </a:buClr>
              <a:buFont typeface="Wingdings" pitchFamily="2" charset="2"/>
              <a:buChar char="ü"/>
            </a:pPr>
            <a:endParaRPr lang="fr-FR" sz="1200" b="1" dirty="0"/>
          </a:p>
          <a:p>
            <a:pPr>
              <a:buClr>
                <a:schemeClr val="tx2">
                  <a:lumMod val="60000"/>
                  <a:lumOff val="40000"/>
                </a:schemeClr>
              </a:buClr>
              <a:buFont typeface="Wingdings" pitchFamily="2" charset="2"/>
              <a:buChar char="ü"/>
            </a:pPr>
            <a:r>
              <a:rPr lang="fr-FR" sz="1200" b="1" dirty="0"/>
              <a:t>Parler au présent, « ici c’est toujours l’heure de vivre au présent » </a:t>
            </a:r>
            <a:br>
              <a:rPr lang="fr-FR" sz="1200" b="1" dirty="0"/>
            </a:br>
            <a:r>
              <a:rPr lang="fr-FR" sz="1200" dirty="0"/>
              <a:t> Raconter ce que l’on voit. Le voyage commence dès la lecture. Là ! Là je vois ça. Je décris ce que j’ai sous les yeux. </a:t>
            </a:r>
            <a:br>
              <a:rPr lang="fr-FR" sz="1200" dirty="0"/>
            </a:br>
            <a:r>
              <a:rPr lang="fr-FR" sz="1200" i="1" dirty="0">
                <a:solidFill>
                  <a:schemeClr val="tx2">
                    <a:lumMod val="60000"/>
                    <a:lumOff val="40000"/>
                  </a:schemeClr>
                </a:solidFill>
              </a:rPr>
              <a:t>Dans la lumière de l’été, les yeux aveuglés cherchent un peu de répit. Là, dans la fraîche cuisine désertée, on concocte de savoureuses recettes !</a:t>
            </a:r>
            <a:br>
              <a:rPr lang="fr-FR" sz="1200" i="1" dirty="0">
                <a:solidFill>
                  <a:schemeClr val="tx2">
                    <a:lumMod val="60000"/>
                    <a:lumOff val="40000"/>
                  </a:schemeClr>
                </a:solidFill>
              </a:rPr>
            </a:br>
            <a:endParaRPr lang="fr-FR" sz="1200" i="1" dirty="0">
              <a:solidFill>
                <a:schemeClr val="tx2">
                  <a:lumMod val="60000"/>
                  <a:lumOff val="40000"/>
                </a:schemeClr>
              </a:solidFill>
            </a:endParaRPr>
          </a:p>
          <a:p>
            <a:pPr>
              <a:buClr>
                <a:schemeClr val="tx2">
                  <a:lumMod val="60000"/>
                  <a:lumOff val="40000"/>
                </a:schemeClr>
              </a:buClr>
              <a:buFont typeface="Wingdings" pitchFamily="2" charset="2"/>
              <a:buChar char="ü"/>
            </a:pPr>
            <a:r>
              <a:rPr lang="fr-FR" sz="1200" b="1" dirty="0"/>
              <a:t>Utiliser l’infinitif pour insister sur l’émotion de l’instant </a:t>
            </a:r>
            <a:br>
              <a:rPr lang="fr-FR" sz="1200" i="1" dirty="0">
                <a:solidFill>
                  <a:schemeClr val="tx2">
                    <a:lumMod val="60000"/>
                    <a:lumOff val="40000"/>
                  </a:schemeClr>
                </a:solidFill>
              </a:rPr>
            </a:br>
            <a:r>
              <a:rPr lang="fr-FR" sz="1200" i="1" dirty="0">
                <a:solidFill>
                  <a:schemeClr val="tx2">
                    <a:lumMod val="60000"/>
                    <a:lumOff val="40000"/>
                  </a:schemeClr>
                </a:solidFill>
              </a:rPr>
              <a:t>Descendre la Dordogne en canoë, explorer les grottes et dormir dans un bivouac au bord de la rivière. Ecouter les bruits de la nuit.</a:t>
            </a:r>
          </a:p>
          <a:p>
            <a:pPr>
              <a:buClr>
                <a:schemeClr val="tx2">
                  <a:lumMod val="60000"/>
                  <a:lumOff val="40000"/>
                </a:schemeClr>
              </a:buClr>
              <a:buFont typeface="Wingdings" pitchFamily="2" charset="2"/>
              <a:buChar char="ü"/>
            </a:pPr>
            <a:endParaRPr lang="fr-FR" sz="1200" dirty="0"/>
          </a:p>
          <a:p>
            <a:pPr>
              <a:buClr>
                <a:schemeClr val="tx2">
                  <a:lumMod val="60000"/>
                  <a:lumOff val="40000"/>
                </a:schemeClr>
              </a:buClr>
              <a:buFont typeface="Wingdings" pitchFamily="2" charset="2"/>
              <a:buChar char="ü"/>
            </a:pPr>
            <a:r>
              <a:rPr lang="fr-FR" sz="1200" b="1" dirty="0"/>
              <a:t>Utiliser les interjections, les onomatopées</a:t>
            </a:r>
          </a:p>
          <a:p>
            <a:pPr>
              <a:buClr>
                <a:schemeClr val="tx2">
                  <a:lumMod val="60000"/>
                  <a:lumOff val="40000"/>
                </a:schemeClr>
              </a:buClr>
            </a:pPr>
            <a:r>
              <a:rPr lang="fr-FR" sz="1200" dirty="0"/>
              <a:t>Exprimer la joie de vivre, une émotion, un étonnement, un dégoût, une surprise</a:t>
            </a:r>
            <a:br>
              <a:rPr lang="fr-FR" sz="1200" dirty="0"/>
            </a:br>
            <a:r>
              <a:rPr lang="fr-FR" sz="1200" i="1" dirty="0">
                <a:solidFill>
                  <a:schemeClr val="tx2">
                    <a:lumMod val="60000"/>
                    <a:lumOff val="40000"/>
                  </a:schemeClr>
                </a:solidFill>
              </a:rPr>
              <a:t>Pia ! Pia ! Oh ! Ah ! </a:t>
            </a:r>
            <a:r>
              <a:rPr lang="fr-FR" sz="1200" dirty="0"/>
              <a:t>Imiter un son </a:t>
            </a:r>
            <a:r>
              <a:rPr lang="fr-FR" sz="1200" i="1" dirty="0">
                <a:solidFill>
                  <a:schemeClr val="tx2">
                    <a:lumMod val="60000"/>
                    <a:lumOff val="40000"/>
                  </a:schemeClr>
                </a:solidFill>
              </a:rPr>
              <a:t>VLAN la porte claque. </a:t>
            </a:r>
            <a:br>
              <a:rPr lang="fr-FR" sz="1200" i="1" dirty="0">
                <a:solidFill>
                  <a:schemeClr val="tx2">
                    <a:lumMod val="60000"/>
                    <a:lumOff val="40000"/>
                  </a:schemeClr>
                </a:solidFill>
              </a:rPr>
            </a:br>
            <a:r>
              <a:rPr lang="fr-FR" sz="1200" i="1" dirty="0"/>
              <a:t>Jouer avec les rimes, les sonorités :</a:t>
            </a:r>
          </a:p>
          <a:p>
            <a:pPr>
              <a:buClr>
                <a:schemeClr val="tx2">
                  <a:lumMod val="60000"/>
                  <a:lumOff val="40000"/>
                </a:schemeClr>
              </a:buClr>
            </a:pPr>
            <a:r>
              <a:rPr lang="fr-FR" sz="1200" i="1" dirty="0">
                <a:solidFill>
                  <a:schemeClr val="tx2">
                    <a:lumMod val="60000"/>
                    <a:lumOff val="40000"/>
                  </a:schemeClr>
                </a:solidFill>
              </a:rPr>
              <a:t>Oh !  On va pouvoir manger avec les doigts, comme des rois.</a:t>
            </a:r>
          </a:p>
          <a:p>
            <a:pPr>
              <a:buClr>
                <a:schemeClr val="tx2">
                  <a:lumMod val="60000"/>
                  <a:lumOff val="40000"/>
                </a:schemeClr>
              </a:buClr>
            </a:pPr>
            <a:r>
              <a:rPr lang="fr-FR" sz="1200" i="1" dirty="0">
                <a:solidFill>
                  <a:schemeClr val="tx2">
                    <a:lumMod val="60000"/>
                    <a:lumOff val="40000"/>
                  </a:schemeClr>
                </a:solidFill>
              </a:rPr>
              <a:t>Une petite recette aux fraises vite faite, ça laisse plus de temps pour faire trempette.</a:t>
            </a:r>
            <a:br>
              <a:rPr lang="fr-FR" sz="1200" i="1" dirty="0">
                <a:solidFill>
                  <a:schemeClr val="tx2">
                    <a:lumMod val="60000"/>
                    <a:lumOff val="40000"/>
                  </a:schemeClr>
                </a:solidFill>
              </a:rPr>
            </a:br>
            <a:r>
              <a:rPr lang="fr-FR" sz="1200" i="1" dirty="0">
                <a:solidFill>
                  <a:schemeClr val="tx2">
                    <a:lumMod val="60000"/>
                    <a:lumOff val="40000"/>
                  </a:schemeClr>
                </a:solidFill>
              </a:rPr>
              <a:t>Des petits gâteaux croustillants qui fondent sous la dent avec du chocolat coulant dedans. Hum, c’est trop gourmand !</a:t>
            </a:r>
            <a:br>
              <a:rPr lang="fr-FR" sz="1200" i="1" dirty="0">
                <a:solidFill>
                  <a:schemeClr val="tx2">
                    <a:lumMod val="60000"/>
                    <a:lumOff val="40000"/>
                  </a:schemeClr>
                </a:solidFill>
              </a:rPr>
            </a:br>
            <a:endParaRPr lang="fr-FR" sz="1200" dirty="0"/>
          </a:p>
          <a:p>
            <a:pPr>
              <a:buClr>
                <a:schemeClr val="tx2">
                  <a:lumMod val="60000"/>
                  <a:lumOff val="40000"/>
                </a:schemeClr>
              </a:buClr>
              <a:buFont typeface="Wingdings" pitchFamily="2" charset="2"/>
              <a:buChar char="ü"/>
            </a:pPr>
            <a:r>
              <a:rPr lang="fr-FR" sz="1200" b="1" dirty="0"/>
              <a:t>Utiliser la poésie à bon escient</a:t>
            </a:r>
          </a:p>
          <a:p>
            <a:pPr>
              <a:buClr>
                <a:schemeClr val="tx2">
                  <a:lumMod val="60000"/>
                  <a:lumOff val="40000"/>
                </a:schemeClr>
              </a:buClr>
            </a:pPr>
            <a:r>
              <a:rPr lang="fr-FR" sz="1200" dirty="0"/>
              <a:t>La poésie permet de créer des images intéressantes.  </a:t>
            </a:r>
            <a:br>
              <a:rPr lang="fr-FR" sz="1200" dirty="0"/>
            </a:br>
            <a:r>
              <a:rPr lang="fr-FR" sz="1200" i="1" dirty="0">
                <a:solidFill>
                  <a:schemeClr val="tx2">
                    <a:lumMod val="60000"/>
                    <a:lumOff val="40000"/>
                  </a:schemeClr>
                </a:solidFill>
              </a:rPr>
              <a:t>Le bateau glisse sans bruit sur la Dordogne endormie. À son passage les hérons s’enfuient.</a:t>
            </a:r>
            <a:endParaRPr lang="fr-FR" sz="1200" dirty="0">
              <a:solidFill>
                <a:schemeClr val="tx2">
                  <a:lumMod val="60000"/>
                  <a:lumOff val="40000"/>
                </a:schemeClr>
              </a:solidFill>
            </a:endParaRPr>
          </a:p>
          <a:p>
            <a:pPr>
              <a:buClr>
                <a:schemeClr val="tx2">
                  <a:lumMod val="60000"/>
                  <a:lumOff val="40000"/>
                </a:schemeClr>
              </a:buClr>
            </a:pPr>
            <a:r>
              <a:rPr lang="fr-FR" sz="1200" dirty="0"/>
              <a:t>Attention toutefois à ne pas se laisser entrainer par le langage trop poétique qui pourrait s’avérer complexe, trop construit, pas assez spontané.</a:t>
            </a:r>
            <a:br>
              <a:rPr lang="fr-FR" sz="1200" dirty="0"/>
            </a:br>
            <a:r>
              <a:rPr lang="fr-FR" sz="1200" dirty="0"/>
              <a:t> </a:t>
            </a:r>
          </a:p>
          <a:p>
            <a:pPr>
              <a:buClr>
                <a:schemeClr val="tx2">
                  <a:lumMod val="60000"/>
                  <a:lumOff val="40000"/>
                </a:schemeClr>
              </a:buClr>
              <a:buFont typeface="Wingdings" pitchFamily="2" charset="2"/>
              <a:buChar char="ü"/>
            </a:pPr>
            <a:endParaRPr lang="fr-FR" sz="1200" dirty="0"/>
          </a:p>
          <a:p>
            <a:pPr>
              <a:buClr>
                <a:schemeClr val="tx2">
                  <a:lumMod val="60000"/>
                  <a:lumOff val="40000"/>
                </a:schemeClr>
              </a:buClr>
            </a:pPr>
            <a:endParaRPr lang="fr-FR" sz="1200" dirty="0"/>
          </a:p>
          <a:p>
            <a:pPr>
              <a:buClr>
                <a:schemeClr val="tx2">
                  <a:lumMod val="60000"/>
                  <a:lumOff val="40000"/>
                </a:schemeClr>
              </a:buClr>
              <a:buFont typeface="Wingdings" pitchFamily="2" charset="2"/>
              <a:buChar char="ü"/>
            </a:pPr>
            <a:endParaRPr lang="fr-FR" sz="1600" dirty="0"/>
          </a:p>
          <a:p>
            <a:pPr>
              <a:buClr>
                <a:schemeClr val="tx2">
                  <a:lumMod val="60000"/>
                  <a:lumOff val="40000"/>
                </a:schemeClr>
              </a:buClr>
            </a:pPr>
            <a:endParaRPr lang="fr-FR" sz="1600" dirty="0"/>
          </a:p>
          <a:p>
            <a:pPr>
              <a:buFont typeface="Wingdings" pitchFamily="2" charset="2"/>
              <a:buChar char="ü"/>
            </a:pPr>
            <a:endParaRPr lang="fr-FR" sz="1600" dirty="0"/>
          </a:p>
          <a:p>
            <a:br>
              <a:rPr lang="fr-FR" sz="1600" b="1" dirty="0"/>
            </a:br>
            <a:endParaRPr lang="fr-FR" sz="1600" dirty="0"/>
          </a:p>
        </p:txBody>
      </p:sp>
      <p:sp>
        <p:nvSpPr>
          <p:cNvPr id="15" name="TextBox 14">
            <a:extLst>
              <a:ext uri="{FF2B5EF4-FFF2-40B4-BE49-F238E27FC236}">
                <a16:creationId xmlns:a16="http://schemas.microsoft.com/office/drawing/2014/main" id="{9B838899-7A3F-4AB4-8E71-62AA0BF0F2EC}"/>
              </a:ext>
            </a:extLst>
          </p:cNvPr>
          <p:cNvSpPr txBox="1"/>
          <p:nvPr/>
        </p:nvSpPr>
        <p:spPr>
          <a:xfrm>
            <a:off x="611560" y="836712"/>
            <a:ext cx="8208912" cy="1384995"/>
          </a:xfrm>
          <a:prstGeom prst="rect">
            <a:avLst/>
          </a:prstGeom>
          <a:noFill/>
        </p:spPr>
        <p:txBody>
          <a:bodyPr wrap="square" rtlCol="0">
            <a:spAutoFit/>
          </a:bodyPr>
          <a:lstStyle/>
          <a:p>
            <a:endParaRPr lang="fr-FR" sz="1600" dirty="0">
              <a:latin typeface="+mj-lt"/>
              <a:cs typeface="Calibri" panose="020F0502020204030204" pitchFamily="34" charset="0"/>
            </a:endParaRPr>
          </a:p>
          <a:p>
            <a:r>
              <a:rPr lang="fr-FR" sz="1600" dirty="0">
                <a:cs typeface="Calibri" panose="020F0502020204030204" pitchFamily="34" charset="0"/>
              </a:rPr>
              <a:t>L’essence du ton rédactionnel de la Vallée de la Dordogne : </a:t>
            </a:r>
            <a:r>
              <a:rPr lang="fr-FR" sz="1600" b="1" dirty="0">
                <a:cs typeface="Calibri" panose="020F0502020204030204" pitchFamily="34" charset="0"/>
              </a:rPr>
              <a:t>une écriture inventive et espiègle, centrée sur le présent. </a:t>
            </a:r>
            <a:r>
              <a:rPr lang="fr-FR" sz="1600" dirty="0">
                <a:cs typeface="Calibri" panose="020F0502020204030204" pitchFamily="34" charset="0"/>
              </a:rPr>
              <a:t>Dans la relation, </a:t>
            </a:r>
            <a:r>
              <a:rPr lang="fr-FR" sz="1600" b="1" dirty="0">
                <a:cs typeface="Calibri" panose="020F0502020204030204" pitchFamily="34" charset="0"/>
              </a:rPr>
              <a:t>incarner la</a:t>
            </a:r>
            <a:r>
              <a:rPr lang="fr-FR" sz="1600" b="1" dirty="0"/>
              <a:t> chaleur et la gentillesse</a:t>
            </a:r>
            <a:r>
              <a:rPr lang="fr-FR" sz="1600" dirty="0"/>
              <a:t>.</a:t>
            </a:r>
            <a:endParaRPr lang="fr-FR" sz="1600" b="1" dirty="0">
              <a:cs typeface="Calibri" panose="020F0502020204030204" pitchFamily="34" charset="0"/>
            </a:endParaRPr>
          </a:p>
          <a:p>
            <a:pPr>
              <a:lnSpc>
                <a:spcPct val="150000"/>
              </a:lnSpc>
            </a:pPr>
            <a:endParaRPr lang="fr-FR" sz="2400" dirty="0">
              <a:latin typeface="Montserrat Light"/>
              <a:cs typeface="Calibri" panose="020F0502020204030204" pitchFamily="34" charset="0"/>
            </a:endParaRPr>
          </a:p>
        </p:txBody>
      </p:sp>
      <p:pic>
        <p:nvPicPr>
          <p:cNvPr id="13" name="Picture 2"/>
          <p:cNvPicPr>
            <a:picLocks noChangeAspect="1" noChangeArrowheads="1"/>
          </p:cNvPicPr>
          <p:nvPr/>
        </p:nvPicPr>
        <p:blipFill>
          <a:blip r:embed="rId2" cstate="print"/>
          <a:srcRect/>
          <a:stretch>
            <a:fillRect/>
          </a:stretch>
        </p:blipFill>
        <p:spPr bwMode="auto">
          <a:xfrm>
            <a:off x="4067944" y="332656"/>
            <a:ext cx="714086" cy="670366"/>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Espace réservé du numéro de diapositive 5"/>
          <p:cNvSpPr>
            <a:spLocks noGrp="1"/>
          </p:cNvSpPr>
          <p:nvPr>
            <p:ph type="sldNum" sz="quarter" idx="12"/>
          </p:nvPr>
        </p:nvSpPr>
        <p:spPr/>
        <p:txBody>
          <a:bodyPr/>
          <a:lstStyle/>
          <a:p>
            <a:fld id="{35A21CC8-092B-42F7-8C3A-421990D4B04D}" type="slidenum">
              <a:rPr lang="fr-FR" sz="900" b="1" smtClean="0"/>
              <a:pPr/>
              <a:t>3</a:t>
            </a:fld>
            <a:endParaRPr lang="fr-FR" sz="900" b="1" dirty="0"/>
          </a:p>
        </p:txBody>
      </p:sp>
      <p:sp>
        <p:nvSpPr>
          <p:cNvPr id="10"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3600" i="0" u="none" strike="noStrike" kern="1200" cap="none" spc="0" normalizeH="0" dirty="0">
                <a:ln>
                  <a:noFill/>
                </a:ln>
                <a:effectLst/>
                <a:uLnTx/>
                <a:uFillTx/>
                <a:latin typeface="Arial Narrow" pitchFamily="34" charset="0"/>
                <a:ea typeface="+mj-ea"/>
                <a:cs typeface="Arial" pitchFamily="34" charset="0"/>
              </a:rPr>
              <a:t>A qui s’adresse </a:t>
            </a:r>
            <a:r>
              <a:rPr lang="fr-FR" sz="3600" dirty="0">
                <a:latin typeface="Arial Narrow" pitchFamily="34" charset="0"/>
                <a:ea typeface="+mj-ea"/>
                <a:cs typeface="Arial" pitchFamily="34" charset="0"/>
              </a:rPr>
              <a:t>cette charte éditoriale </a:t>
            </a:r>
            <a:r>
              <a:rPr kumimoji="0" lang="fr-FR" sz="3600" i="0" u="none" strike="noStrike" kern="1200" cap="none" spc="0" normalizeH="0" dirty="0">
                <a:ln>
                  <a:noFill/>
                </a:ln>
                <a:effectLst/>
                <a:uLnTx/>
                <a:uFillTx/>
                <a:latin typeface="Arial Narrow" pitchFamily="34" charset="0"/>
                <a:ea typeface="+mj-ea"/>
                <a:cs typeface="Arial" pitchFamily="34" charset="0"/>
              </a:rPr>
              <a:t>?</a:t>
            </a:r>
            <a:endParaRPr kumimoji="0" lang="fr-FR" sz="3600" i="0" u="none" strike="noStrike" kern="1200" cap="none" spc="0" normalizeH="0" baseline="0" dirty="0">
              <a:ln>
                <a:noFill/>
              </a:ln>
              <a:effectLst/>
              <a:uLnTx/>
              <a:uFillTx/>
              <a:latin typeface="Arial Narrow" pitchFamily="34" charset="0"/>
              <a:ea typeface="+mj-ea"/>
              <a:cs typeface="Arial" pitchFamily="34" charset="0"/>
            </a:endParaRPr>
          </a:p>
        </p:txBody>
      </p:sp>
      <p:sp>
        <p:nvSpPr>
          <p:cNvPr id="11" name="ZoneTexte 10"/>
          <p:cNvSpPr txBox="1"/>
          <p:nvPr/>
        </p:nvSpPr>
        <p:spPr>
          <a:xfrm>
            <a:off x="467544" y="1412776"/>
            <a:ext cx="6192688" cy="4431983"/>
          </a:xfrm>
          <a:prstGeom prst="rect">
            <a:avLst/>
          </a:prstGeom>
          <a:noFill/>
        </p:spPr>
        <p:txBody>
          <a:bodyPr wrap="square" rtlCol="0">
            <a:spAutoFit/>
          </a:bodyPr>
          <a:lstStyle/>
          <a:p>
            <a:br>
              <a:rPr lang="fr-FR" dirty="0"/>
            </a:br>
            <a:r>
              <a:rPr lang="fr-FR" sz="1600" dirty="0">
                <a:cs typeface="Arial" pitchFamily="34" charset="0"/>
              </a:rPr>
              <a:t>Que vous soyez rédacteur, designer ou responsable marketing pour La Vallée de la Dordogne, vous trouverez ici les ressources essentielles pour créer une identité de marque solide à travers une ligne éditoriale cohérente. </a:t>
            </a:r>
          </a:p>
          <a:p>
            <a:endParaRPr lang="fr-FR" sz="1600" dirty="0">
              <a:cs typeface="Arial" pitchFamily="34" charset="0"/>
            </a:endParaRPr>
          </a:p>
          <a:p>
            <a:r>
              <a:rPr lang="fr-FR" sz="1600" dirty="0">
                <a:cs typeface="Arial" pitchFamily="34" charset="0"/>
              </a:rPr>
              <a:t>Considérez cette charte comme une </a:t>
            </a:r>
            <a:r>
              <a:rPr lang="fr-FR" sz="1600" b="1" dirty="0">
                <a:cs typeface="Arial" pitchFamily="34" charset="0"/>
              </a:rPr>
              <a:t>ligne directrice </a:t>
            </a:r>
            <a:r>
              <a:rPr lang="fr-FR" sz="1600" dirty="0">
                <a:cs typeface="Arial" pitchFamily="34" charset="0"/>
              </a:rPr>
              <a:t>et </a:t>
            </a:r>
            <a:r>
              <a:rPr lang="fr-FR" sz="1600" b="1" dirty="0">
                <a:cs typeface="Arial" pitchFamily="34" charset="0"/>
              </a:rPr>
              <a:t>non comme une collection de règles absolues</a:t>
            </a:r>
            <a:r>
              <a:rPr lang="fr-FR" sz="1600" dirty="0">
                <a:cs typeface="Arial" pitchFamily="34" charset="0"/>
              </a:rPr>
              <a:t> pour vous adresser à vos audiences. Respectez les principes mais </a:t>
            </a:r>
            <a:r>
              <a:rPr lang="fr-FR" sz="1600" b="1" dirty="0">
                <a:cs typeface="Arial" pitchFamily="34" charset="0"/>
              </a:rPr>
              <a:t>sentez-vous libre d’apporter votre propre créativité. </a:t>
            </a:r>
            <a:r>
              <a:rPr lang="fr-FR" sz="1600" dirty="0">
                <a:cs typeface="Arial" pitchFamily="34" charset="0"/>
              </a:rPr>
              <a:t>Nous voulons que la marque reste vivante, sans cesse nourrie d’idées nouvelles. </a:t>
            </a:r>
          </a:p>
          <a:p>
            <a:endParaRPr lang="fr-FR" dirty="0"/>
          </a:p>
          <a:p>
            <a:endParaRPr lang="fr-FR" dirty="0"/>
          </a:p>
          <a:p>
            <a:endParaRPr lang="fr-FR" dirty="0"/>
          </a:p>
          <a:p>
            <a:endParaRPr lang="fr-FR" dirty="0">
              <a:solidFill>
                <a:schemeClr val="accent6">
                  <a:lumMod val="75000"/>
                </a:schemeClr>
              </a:solidFill>
            </a:endParaRPr>
          </a:p>
          <a:p>
            <a:endParaRPr lang="fr-FR" dirty="0">
              <a:solidFill>
                <a:schemeClr val="accent6">
                  <a:lumMod val="75000"/>
                </a:schemeClr>
              </a:solidFill>
            </a:endParaRPr>
          </a:p>
          <a:p>
            <a:endParaRPr lang="fr-FR" sz="1400" dirty="0"/>
          </a:p>
        </p:txBody>
      </p:sp>
      <p:sp>
        <p:nvSpPr>
          <p:cNvPr id="13" name="Rectangle 12"/>
          <p:cNvSpPr/>
          <p:nvPr/>
        </p:nvSpPr>
        <p:spPr>
          <a:xfrm>
            <a:off x="539552" y="5157192"/>
            <a:ext cx="7776864" cy="1815882"/>
          </a:xfrm>
          <a:prstGeom prst="rect">
            <a:avLst/>
          </a:prstGeom>
        </p:spPr>
        <p:txBody>
          <a:bodyPr wrap="square">
            <a:spAutoFit/>
          </a:bodyPr>
          <a:lstStyle/>
          <a:p>
            <a:r>
              <a:rPr lang="fr-FR" sz="1600" dirty="0">
                <a:latin typeface="+mj-lt"/>
                <a:cs typeface="Arial" pitchFamily="34" charset="0"/>
              </a:rPr>
              <a:t>Une question ? – Contactez les responsables de la marque Vallée de la Dordogne</a:t>
            </a:r>
          </a:p>
          <a:p>
            <a:pPr>
              <a:buClr>
                <a:schemeClr val="accent6">
                  <a:lumMod val="75000"/>
                </a:schemeClr>
              </a:buClr>
              <a:buFont typeface="Wingdings" pitchFamily="2" charset="2"/>
              <a:buChar char="§"/>
            </a:pPr>
            <a:r>
              <a:rPr lang="fr-FR" sz="1600" dirty="0">
                <a:latin typeface="+mj-lt"/>
                <a:cs typeface="Arial" pitchFamily="34" charset="0"/>
              </a:rPr>
              <a:t> Marielle Lacombe </a:t>
            </a:r>
            <a:r>
              <a:rPr lang="fr-FR" sz="1600" dirty="0">
                <a:latin typeface="+mj-lt"/>
                <a:cs typeface="Arial" pitchFamily="34" charset="0"/>
                <a:hlinkClick r:id="rId2"/>
              </a:rPr>
              <a:t>m.lacombe@vallee-dordogne.com</a:t>
            </a:r>
            <a:endParaRPr lang="fr-FR" sz="1600" dirty="0">
              <a:latin typeface="+mj-lt"/>
              <a:cs typeface="Arial" pitchFamily="34" charset="0"/>
            </a:endParaRPr>
          </a:p>
          <a:p>
            <a:pPr>
              <a:buClr>
                <a:schemeClr val="accent6">
                  <a:lumMod val="75000"/>
                </a:schemeClr>
              </a:buClr>
              <a:buFont typeface="Wingdings" pitchFamily="2" charset="2"/>
              <a:buChar char="§"/>
            </a:pPr>
            <a:r>
              <a:rPr lang="fr-FR" sz="1600" dirty="0">
                <a:latin typeface="+mj-lt"/>
                <a:cs typeface="Arial" pitchFamily="34" charset="0"/>
              </a:rPr>
              <a:t> Yves Buisson </a:t>
            </a:r>
            <a:r>
              <a:rPr lang="fr-FR" sz="1600" dirty="0">
                <a:latin typeface="+mj-lt"/>
                <a:cs typeface="Arial" pitchFamily="34" charset="0"/>
                <a:hlinkClick r:id="rId3"/>
              </a:rPr>
              <a:t>y.buisson@vallee-dordogne.com</a:t>
            </a:r>
            <a:endParaRPr lang="fr-FR" sz="1600" dirty="0">
              <a:latin typeface="+mj-lt"/>
              <a:cs typeface="Arial" pitchFamily="34" charset="0"/>
            </a:endParaRPr>
          </a:p>
          <a:p>
            <a:pPr>
              <a:buClr>
                <a:schemeClr val="accent6">
                  <a:lumMod val="75000"/>
                </a:schemeClr>
              </a:buClr>
              <a:buFont typeface="Wingdings" pitchFamily="2" charset="2"/>
              <a:buChar char="§"/>
            </a:pPr>
            <a:endParaRPr lang="fr-FR" sz="1600" dirty="0">
              <a:latin typeface="Arial" pitchFamily="34" charset="0"/>
              <a:cs typeface="Arial" pitchFamily="34" charset="0"/>
            </a:endParaRPr>
          </a:p>
          <a:p>
            <a:pPr>
              <a:buClr>
                <a:schemeClr val="accent6">
                  <a:lumMod val="75000"/>
                </a:schemeClr>
              </a:buClr>
            </a:pPr>
            <a:endParaRPr lang="fr-FR" sz="1600" dirty="0">
              <a:latin typeface="Arial" pitchFamily="34" charset="0"/>
              <a:cs typeface="Arial" pitchFamily="34" charset="0"/>
            </a:endParaRPr>
          </a:p>
          <a:p>
            <a:pPr>
              <a:buClr>
                <a:schemeClr val="accent6">
                  <a:lumMod val="75000"/>
                </a:schemeClr>
              </a:buClr>
              <a:buFont typeface="Wingdings" pitchFamily="2" charset="2"/>
              <a:buChar char="§"/>
            </a:pPr>
            <a:endParaRPr lang="fr-FR" sz="1600" dirty="0">
              <a:latin typeface="Arial" pitchFamily="34" charset="0"/>
              <a:cs typeface="Arial" pitchFamily="34" charset="0"/>
            </a:endParaRPr>
          </a:p>
          <a:p>
            <a:pPr>
              <a:buClr>
                <a:schemeClr val="accent6">
                  <a:lumMod val="75000"/>
                </a:schemeClr>
              </a:buClr>
              <a:buFont typeface="Wingdings" pitchFamily="2" charset="2"/>
              <a:buChar char="§"/>
            </a:pPr>
            <a:endParaRPr lang="fr-FR" sz="1600" dirty="0">
              <a:latin typeface="Arial" pitchFamily="34" charset="0"/>
              <a:cs typeface="Arial" pitchFamily="34" charset="0"/>
            </a:endParaRPr>
          </a:p>
        </p:txBody>
      </p:sp>
      <p:pic>
        <p:nvPicPr>
          <p:cNvPr id="2051" name="Picture 3"/>
          <p:cNvPicPr>
            <a:picLocks noChangeAspect="1" noChangeArrowheads="1"/>
          </p:cNvPicPr>
          <p:nvPr/>
        </p:nvPicPr>
        <p:blipFill>
          <a:blip r:embed="rId4" cstate="print"/>
          <a:srcRect/>
          <a:stretch>
            <a:fillRect/>
          </a:stretch>
        </p:blipFill>
        <p:spPr bwMode="auto">
          <a:xfrm>
            <a:off x="7279283" y="5733256"/>
            <a:ext cx="1578049" cy="1124744"/>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rPr>
              <a:t>Le ton rédactionnel</a:t>
            </a:r>
          </a:p>
        </p:txBody>
      </p:sp>
      <p:sp>
        <p:nvSpPr>
          <p:cNvPr id="11" name="Rectangle 10"/>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30</a:t>
            </a:fld>
            <a:endParaRPr lang="fr-FR" sz="900" b="1" dirty="0"/>
          </a:p>
        </p:txBody>
      </p:sp>
      <p:pic>
        <p:nvPicPr>
          <p:cNvPr id="13"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
        <p:nvSpPr>
          <p:cNvPr id="20" name="ZoneTexte 19"/>
          <p:cNvSpPr txBox="1"/>
          <p:nvPr/>
        </p:nvSpPr>
        <p:spPr>
          <a:xfrm>
            <a:off x="683568" y="989112"/>
            <a:ext cx="7344816" cy="7109639"/>
          </a:xfrm>
          <a:prstGeom prst="rect">
            <a:avLst/>
          </a:prstGeom>
          <a:noFill/>
        </p:spPr>
        <p:txBody>
          <a:bodyPr wrap="square" rtlCol="0">
            <a:spAutoFit/>
          </a:bodyPr>
          <a:lstStyle/>
          <a:p>
            <a:endParaRPr lang="fr-FR" sz="1600" dirty="0"/>
          </a:p>
          <a:p>
            <a:pPr>
              <a:buClr>
                <a:schemeClr val="tx2">
                  <a:lumMod val="60000"/>
                  <a:lumOff val="40000"/>
                </a:schemeClr>
              </a:buClr>
              <a:buFont typeface="Wingdings" pitchFamily="2" charset="2"/>
              <a:buChar char="ü"/>
            </a:pPr>
            <a:r>
              <a:rPr lang="fr-FR" sz="1200" b="1" dirty="0"/>
              <a:t>Créer du rythme avec des questions  aux lecteurs</a:t>
            </a:r>
          </a:p>
          <a:p>
            <a:pPr>
              <a:buClr>
                <a:schemeClr val="tx2">
                  <a:lumMod val="60000"/>
                  <a:lumOff val="40000"/>
                </a:schemeClr>
              </a:buClr>
            </a:pPr>
            <a:r>
              <a:rPr lang="fr-FR" sz="1200" i="1" dirty="0">
                <a:solidFill>
                  <a:schemeClr val="tx2">
                    <a:lumMod val="60000"/>
                    <a:lumOff val="40000"/>
                  </a:schemeClr>
                </a:solidFill>
              </a:rPr>
              <a:t>Du saumon de rivière cru ! Ca se mange ?  Oh oui ! A deux conditions toutefois. La première, le saumon doit être d’une fraîcheur au moins égale à vos premières amours, vous vous en souvenez ? La seconde, le filet doit être bien taillé.</a:t>
            </a:r>
          </a:p>
          <a:p>
            <a:pPr>
              <a:buClr>
                <a:schemeClr val="tx2">
                  <a:lumMod val="60000"/>
                  <a:lumOff val="40000"/>
                </a:schemeClr>
              </a:buClr>
              <a:buFont typeface="Wingdings" pitchFamily="2" charset="2"/>
              <a:buChar char="ü"/>
            </a:pPr>
            <a:endParaRPr lang="fr-FR" sz="1600" dirty="0"/>
          </a:p>
          <a:p>
            <a:pPr>
              <a:buClr>
                <a:schemeClr val="tx2">
                  <a:lumMod val="60000"/>
                  <a:lumOff val="40000"/>
                </a:schemeClr>
              </a:buClr>
              <a:buFont typeface="Wingdings" pitchFamily="2" charset="2"/>
              <a:buChar char="ü"/>
            </a:pPr>
            <a:r>
              <a:rPr lang="fr-FR" sz="1600" dirty="0"/>
              <a:t> </a:t>
            </a:r>
            <a:r>
              <a:rPr lang="fr-FR" sz="1200" b="1" dirty="0"/>
              <a:t>Inverser les structures classiques, utiliser des tournures surprenantes</a:t>
            </a:r>
          </a:p>
          <a:p>
            <a:pPr>
              <a:buClr>
                <a:schemeClr val="tx2">
                  <a:lumMod val="60000"/>
                  <a:lumOff val="40000"/>
                </a:schemeClr>
              </a:buClr>
            </a:pPr>
            <a:r>
              <a:rPr lang="fr-FR" sz="1200" i="1" dirty="0"/>
              <a:t>Au lieu de </a:t>
            </a:r>
            <a:r>
              <a:rPr lang="fr-FR" sz="1200" i="1" dirty="0">
                <a:solidFill>
                  <a:schemeClr val="tx2">
                    <a:lumMod val="60000"/>
                    <a:lumOff val="40000"/>
                  </a:schemeClr>
                </a:solidFill>
              </a:rPr>
              <a:t>L’Echappée belle, La belle échappée</a:t>
            </a:r>
            <a:r>
              <a:rPr lang="fr-FR" sz="1200" i="1" dirty="0"/>
              <a:t>, au lieu de </a:t>
            </a:r>
            <a:r>
              <a:rPr lang="fr-FR" sz="1200" i="1" dirty="0">
                <a:solidFill>
                  <a:schemeClr val="tx2">
                    <a:lumMod val="60000"/>
                    <a:lumOff val="40000"/>
                  </a:schemeClr>
                </a:solidFill>
              </a:rPr>
              <a:t>Prendre le large, le large nous prend. </a:t>
            </a:r>
            <a:r>
              <a:rPr lang="fr-FR" sz="1200" dirty="0">
                <a:solidFill>
                  <a:schemeClr val="tx2">
                    <a:lumMod val="60000"/>
                    <a:lumOff val="40000"/>
                  </a:schemeClr>
                </a:solidFill>
              </a:rPr>
              <a:t> </a:t>
            </a:r>
            <a:r>
              <a:rPr lang="fr-FR" sz="1200" i="1" dirty="0">
                <a:solidFill>
                  <a:schemeClr val="tx2">
                    <a:lumMod val="60000"/>
                    <a:lumOff val="40000"/>
                  </a:schemeClr>
                </a:solidFill>
              </a:rPr>
              <a:t>Avec plaisir, et du soleil ! On vous fait frétiller les truites et les papilles. </a:t>
            </a:r>
          </a:p>
          <a:p>
            <a:pPr>
              <a:buClr>
                <a:schemeClr val="tx2">
                  <a:lumMod val="60000"/>
                  <a:lumOff val="40000"/>
                </a:schemeClr>
              </a:buClr>
            </a:pPr>
            <a:endParaRPr lang="fr-FR" sz="1200" i="1" dirty="0"/>
          </a:p>
          <a:p>
            <a:pPr>
              <a:buClr>
                <a:schemeClr val="tx2">
                  <a:lumMod val="60000"/>
                  <a:lumOff val="40000"/>
                </a:schemeClr>
              </a:buClr>
              <a:buFont typeface="Wingdings" pitchFamily="2" charset="2"/>
              <a:buChar char="ü"/>
            </a:pPr>
            <a:r>
              <a:rPr lang="fr-FR" sz="1200" b="1" dirty="0"/>
              <a:t>Choisir des mots surprenants, désuets, créer des néologismes</a:t>
            </a:r>
          </a:p>
          <a:p>
            <a:pPr>
              <a:buClr>
                <a:schemeClr val="tx2">
                  <a:lumMod val="60000"/>
                  <a:lumOff val="40000"/>
                </a:schemeClr>
              </a:buClr>
            </a:pPr>
            <a:r>
              <a:rPr lang="fr-FR" sz="1200" i="1" dirty="0">
                <a:solidFill>
                  <a:schemeClr val="tx2">
                    <a:lumMod val="60000"/>
                    <a:lumOff val="40000"/>
                  </a:schemeClr>
                </a:solidFill>
              </a:rPr>
              <a:t>Guinguette, gouaille, truculent, </a:t>
            </a:r>
            <a:r>
              <a:rPr lang="fr-FR" sz="1200" i="1" dirty="0" err="1">
                <a:solidFill>
                  <a:schemeClr val="tx2">
                    <a:lumMod val="60000"/>
                    <a:lumOff val="40000"/>
                  </a:schemeClr>
                </a:solidFill>
              </a:rPr>
              <a:t>gabarot</a:t>
            </a:r>
            <a:r>
              <a:rPr lang="fr-FR" sz="1200" i="1" dirty="0">
                <a:solidFill>
                  <a:schemeClr val="tx2">
                    <a:lumMod val="60000"/>
                    <a:lumOff val="40000"/>
                  </a:schemeClr>
                </a:solidFill>
              </a:rPr>
              <a:t>, fillettes, couettes, bougeotte, bourlinguer, guincher</a:t>
            </a:r>
          </a:p>
          <a:p>
            <a:pPr>
              <a:buClr>
                <a:schemeClr val="tx2">
                  <a:lumMod val="60000"/>
                  <a:lumOff val="40000"/>
                </a:schemeClr>
              </a:buClr>
            </a:pPr>
            <a:r>
              <a:rPr lang="fr-FR" sz="1200" i="1" dirty="0">
                <a:solidFill>
                  <a:schemeClr val="tx2">
                    <a:lumMod val="60000"/>
                    <a:lumOff val="40000"/>
                  </a:schemeClr>
                </a:solidFill>
              </a:rPr>
              <a:t>Et si on s’enjouait ? </a:t>
            </a:r>
            <a:r>
              <a:rPr lang="fr-FR" sz="1200" dirty="0"/>
              <a:t>(mélange d’être enjoué et de jouer), </a:t>
            </a:r>
            <a:r>
              <a:rPr lang="fr-FR" sz="1200" i="1" dirty="0" err="1">
                <a:solidFill>
                  <a:schemeClr val="tx2">
                    <a:lumMod val="60000"/>
                    <a:lumOff val="40000"/>
                  </a:schemeClr>
                </a:solidFill>
              </a:rPr>
              <a:t>Voyagifiques</a:t>
            </a:r>
            <a:r>
              <a:rPr lang="fr-FR" sz="1200" i="1" dirty="0">
                <a:solidFill>
                  <a:schemeClr val="tx2">
                    <a:lumMod val="60000"/>
                    <a:lumOff val="40000"/>
                  </a:schemeClr>
                </a:solidFill>
              </a:rPr>
              <a:t> salutations</a:t>
            </a:r>
          </a:p>
          <a:p>
            <a:pPr>
              <a:buClr>
                <a:schemeClr val="tx2">
                  <a:lumMod val="60000"/>
                  <a:lumOff val="40000"/>
                </a:schemeClr>
              </a:buClr>
            </a:pPr>
            <a:endParaRPr lang="fr-FR" sz="1200" dirty="0"/>
          </a:p>
          <a:p>
            <a:pPr>
              <a:buClr>
                <a:schemeClr val="tx2">
                  <a:lumMod val="60000"/>
                  <a:lumOff val="40000"/>
                </a:schemeClr>
              </a:buClr>
              <a:buFont typeface="Wingdings" pitchFamily="2" charset="2"/>
              <a:buChar char="ü"/>
            </a:pPr>
            <a:r>
              <a:rPr lang="fr-FR" sz="1200" b="1" dirty="0"/>
              <a:t>Utiliser des expressions typiques, mais avec parcimonie</a:t>
            </a:r>
          </a:p>
          <a:p>
            <a:pPr>
              <a:buClr>
                <a:schemeClr val="tx2">
                  <a:lumMod val="60000"/>
                  <a:lumOff val="40000"/>
                </a:schemeClr>
              </a:buClr>
            </a:pPr>
            <a:r>
              <a:rPr lang="fr-FR" sz="1200" i="1" dirty="0">
                <a:solidFill>
                  <a:schemeClr val="tx2">
                    <a:lumMod val="60000"/>
                    <a:lumOff val="40000"/>
                  </a:schemeClr>
                </a:solidFill>
              </a:rPr>
              <a:t>Quo </a:t>
            </a:r>
            <a:r>
              <a:rPr lang="fr-FR" sz="1200" i="1" dirty="0" err="1">
                <a:solidFill>
                  <a:schemeClr val="tx2">
                    <a:lumMod val="60000"/>
                    <a:lumOff val="40000"/>
                  </a:schemeClr>
                </a:solidFill>
              </a:rPr>
              <a:t>vai</a:t>
            </a:r>
            <a:r>
              <a:rPr lang="fr-FR" sz="1200" i="1" dirty="0">
                <a:solidFill>
                  <a:schemeClr val="tx2">
                    <a:lumMod val="60000"/>
                    <a:lumOff val="40000"/>
                  </a:schemeClr>
                </a:solidFill>
              </a:rPr>
              <a:t> ?, la </a:t>
            </a:r>
            <a:r>
              <a:rPr lang="fr-FR" sz="1200" i="1" dirty="0" err="1">
                <a:solidFill>
                  <a:schemeClr val="tx2">
                    <a:lumMod val="60000"/>
                    <a:lumOff val="40000"/>
                  </a:schemeClr>
                </a:solidFill>
              </a:rPr>
              <a:t>resquilhète</a:t>
            </a:r>
            <a:r>
              <a:rPr lang="fr-FR" sz="1200" i="1" dirty="0"/>
              <a:t> </a:t>
            </a:r>
            <a:r>
              <a:rPr lang="fr-FR" sz="1200" dirty="0"/>
              <a:t>(petit galet avec lequel on fait des ricochets), </a:t>
            </a:r>
            <a:r>
              <a:rPr lang="fr-FR" sz="1200" i="1" dirty="0" err="1">
                <a:solidFill>
                  <a:schemeClr val="tx2">
                    <a:lumMod val="60000"/>
                    <a:lumOff val="40000"/>
                  </a:schemeClr>
                </a:solidFill>
              </a:rPr>
              <a:t>répétasser</a:t>
            </a:r>
            <a:r>
              <a:rPr lang="fr-FR" sz="1200" i="1" dirty="0">
                <a:solidFill>
                  <a:schemeClr val="tx2">
                    <a:lumMod val="60000"/>
                    <a:lumOff val="40000"/>
                  </a:schemeClr>
                </a:solidFill>
              </a:rPr>
              <a:t>, </a:t>
            </a:r>
            <a:r>
              <a:rPr lang="fr-FR" sz="1200" i="1" dirty="0" err="1">
                <a:solidFill>
                  <a:schemeClr val="tx2">
                    <a:lumMod val="60000"/>
                    <a:lumOff val="40000"/>
                  </a:schemeClr>
                </a:solidFill>
              </a:rPr>
              <a:t>Miladiou</a:t>
            </a:r>
            <a:r>
              <a:rPr lang="fr-FR" sz="1200" i="1" dirty="0">
                <a:solidFill>
                  <a:schemeClr val="tx2">
                    <a:lumMod val="60000"/>
                    <a:lumOff val="40000"/>
                  </a:schemeClr>
                </a:solidFill>
              </a:rPr>
              <a:t>, A ben leu, Eh bonjour </a:t>
            </a:r>
            <a:r>
              <a:rPr lang="fr-FR" sz="1200" dirty="0">
                <a:solidFill>
                  <a:schemeClr val="tx2">
                    <a:lumMod val="60000"/>
                    <a:lumOff val="40000"/>
                  </a:schemeClr>
                </a:solidFill>
              </a:rPr>
              <a:t>! </a:t>
            </a:r>
            <a:r>
              <a:rPr lang="fr-FR" sz="1200" dirty="0"/>
              <a:t>Le langage doit rebondir, chanter, sonner comme la rivière, raconter la joie </a:t>
            </a:r>
            <a:r>
              <a:rPr lang="fr-FR" sz="1200" i="1" dirty="0" err="1">
                <a:solidFill>
                  <a:schemeClr val="tx2">
                    <a:lumMod val="60000"/>
                    <a:lumOff val="40000"/>
                  </a:schemeClr>
                </a:solidFill>
              </a:rPr>
              <a:t>J</a:t>
            </a:r>
            <a:r>
              <a:rPr lang="fr-FR" sz="1200" dirty="0" err="1">
                <a:solidFill>
                  <a:schemeClr val="tx2">
                    <a:lumMod val="60000"/>
                    <a:lumOff val="40000"/>
                  </a:schemeClr>
                </a:solidFill>
              </a:rPr>
              <a:t>ò</a:t>
            </a:r>
            <a:r>
              <a:rPr lang="fr-FR" sz="1200" i="1" dirty="0" err="1">
                <a:solidFill>
                  <a:schemeClr val="tx2">
                    <a:lumMod val="60000"/>
                    <a:lumOff val="40000"/>
                  </a:schemeClr>
                </a:solidFill>
              </a:rPr>
              <a:t>ia</a:t>
            </a:r>
            <a:r>
              <a:rPr lang="fr-FR" sz="1200" dirty="0"/>
              <a:t> (Hélène </a:t>
            </a:r>
            <a:r>
              <a:rPr lang="fr-FR" sz="1200" dirty="0" err="1"/>
              <a:t>Darroze</a:t>
            </a:r>
            <a:r>
              <a:rPr lang="fr-FR" sz="1200" dirty="0"/>
              <a:t>)</a:t>
            </a:r>
          </a:p>
          <a:p>
            <a:pPr>
              <a:buClr>
                <a:schemeClr val="tx2">
                  <a:lumMod val="60000"/>
                  <a:lumOff val="40000"/>
                </a:schemeClr>
              </a:buClr>
            </a:pPr>
            <a:endParaRPr lang="fr-FR" sz="1200" dirty="0"/>
          </a:p>
          <a:p>
            <a:pPr>
              <a:buClr>
                <a:schemeClr val="tx2">
                  <a:lumMod val="60000"/>
                  <a:lumOff val="40000"/>
                </a:schemeClr>
              </a:buClr>
              <a:buFont typeface="Wingdings" pitchFamily="2" charset="2"/>
              <a:buChar char="ü"/>
            </a:pPr>
            <a:r>
              <a:rPr lang="fr-FR" sz="1200" b="1" dirty="0"/>
              <a:t>Personnifier la Vallée de la Dordogne</a:t>
            </a:r>
            <a:endParaRPr lang="fr-FR" sz="1200" dirty="0"/>
          </a:p>
          <a:p>
            <a:pPr>
              <a:buClr>
                <a:schemeClr val="tx2">
                  <a:lumMod val="60000"/>
                  <a:lumOff val="40000"/>
                </a:schemeClr>
              </a:buClr>
            </a:pPr>
            <a:r>
              <a:rPr lang="fr-FR" sz="1200" i="1" dirty="0">
                <a:solidFill>
                  <a:schemeClr val="tx2">
                    <a:lumMod val="60000"/>
                    <a:lumOff val="40000"/>
                  </a:schemeClr>
                </a:solidFill>
              </a:rPr>
              <a:t>La Vallée de la Dordogne vous </a:t>
            </a:r>
            <a:r>
              <a:rPr lang="fr-FR" sz="1200" i="1" dirty="0" err="1">
                <a:solidFill>
                  <a:schemeClr val="tx2">
                    <a:lumMod val="60000"/>
                    <a:lumOff val="40000"/>
                  </a:schemeClr>
                </a:solidFill>
              </a:rPr>
              <a:t>dorlotte</a:t>
            </a:r>
            <a:r>
              <a:rPr lang="fr-FR" sz="1200" i="1" dirty="0">
                <a:solidFill>
                  <a:schemeClr val="tx2">
                    <a:lumMod val="60000"/>
                    <a:lumOff val="40000"/>
                  </a:schemeClr>
                </a:solidFill>
              </a:rPr>
              <a:t>, vous cocoone.</a:t>
            </a:r>
            <a:r>
              <a:rPr lang="fr-FR" sz="1200" dirty="0"/>
              <a:t> </a:t>
            </a:r>
          </a:p>
          <a:p>
            <a:pPr>
              <a:buClr>
                <a:schemeClr val="tx2">
                  <a:lumMod val="60000"/>
                  <a:lumOff val="40000"/>
                </a:schemeClr>
              </a:buClr>
            </a:pPr>
            <a:endParaRPr lang="fr-FR" sz="1200" dirty="0"/>
          </a:p>
          <a:p>
            <a:pPr>
              <a:buClr>
                <a:schemeClr val="tx2">
                  <a:lumMod val="60000"/>
                  <a:lumOff val="40000"/>
                </a:schemeClr>
              </a:buClr>
              <a:buFont typeface="Wingdings" pitchFamily="2" charset="2"/>
              <a:buChar char="ü"/>
            </a:pPr>
            <a:r>
              <a:rPr lang="fr-FR" sz="1200" b="1" dirty="0"/>
              <a:t>Utiliser un ton bonhomme, taquiner de façon affectueuse</a:t>
            </a:r>
          </a:p>
          <a:p>
            <a:pPr>
              <a:buClr>
                <a:schemeClr val="tx2">
                  <a:lumMod val="60000"/>
                  <a:lumOff val="40000"/>
                </a:schemeClr>
              </a:buClr>
            </a:pPr>
            <a:r>
              <a:rPr lang="fr-FR" sz="1200" dirty="0"/>
              <a:t>Une forme de gentillesse plus que de l’humour, un clin d’œil, une façon de mettre la main sur l’épaule</a:t>
            </a:r>
            <a:br>
              <a:rPr lang="fr-FR" sz="1200" dirty="0"/>
            </a:br>
            <a:r>
              <a:rPr lang="fr-FR" sz="1200" i="1" dirty="0">
                <a:solidFill>
                  <a:schemeClr val="tx2">
                    <a:lumMod val="60000"/>
                    <a:lumOff val="40000"/>
                  </a:schemeClr>
                </a:solidFill>
              </a:rPr>
              <a:t> Epluchez les fraises, équeutez les pêches, ou l’inverse, puis taillez tout ce joli petit monde comme ça vous </a:t>
            </a:r>
          </a:p>
          <a:p>
            <a:pPr>
              <a:buClr>
                <a:schemeClr val="tx2">
                  <a:lumMod val="60000"/>
                  <a:lumOff val="40000"/>
                </a:schemeClr>
              </a:buClr>
            </a:pPr>
            <a:r>
              <a:rPr lang="fr-FR" sz="1200" i="1" dirty="0">
                <a:solidFill>
                  <a:schemeClr val="tx2">
                    <a:lumMod val="60000"/>
                    <a:lumOff val="40000"/>
                  </a:schemeClr>
                </a:solidFill>
              </a:rPr>
              <a:t>chante. Mélangez sagement, ne boulottez pas tout </a:t>
            </a:r>
            <a:r>
              <a:rPr lang="fr-FR" sz="1200" i="1" dirty="0" err="1">
                <a:solidFill>
                  <a:schemeClr val="tx2">
                    <a:lumMod val="60000"/>
                    <a:lumOff val="40000"/>
                  </a:schemeClr>
                </a:solidFill>
              </a:rPr>
              <a:t>tout</a:t>
            </a:r>
            <a:r>
              <a:rPr lang="fr-FR" sz="1200" i="1" dirty="0">
                <a:solidFill>
                  <a:schemeClr val="tx2">
                    <a:lumMod val="60000"/>
                    <a:lumOff val="40000"/>
                  </a:schemeClr>
                </a:solidFill>
              </a:rPr>
              <a:t> de suite.</a:t>
            </a:r>
            <a:endParaRPr lang="fr-FR" sz="1200" dirty="0"/>
          </a:p>
          <a:p>
            <a:br>
              <a:rPr lang="fr-FR" sz="1600" dirty="0"/>
            </a:br>
            <a:r>
              <a:rPr lang="fr-FR" sz="1600" dirty="0"/>
              <a:t> </a:t>
            </a:r>
          </a:p>
          <a:p>
            <a:pPr>
              <a:buFont typeface="Wingdings" pitchFamily="2" charset="2"/>
              <a:buChar char="ü"/>
            </a:pPr>
            <a:endParaRPr lang="fr-FR" sz="1600" dirty="0"/>
          </a:p>
          <a:p>
            <a:endParaRPr lang="fr-FR" sz="1600" dirty="0"/>
          </a:p>
          <a:p>
            <a:pPr>
              <a:buFont typeface="Wingdings" pitchFamily="2" charset="2"/>
              <a:buChar char="ü"/>
            </a:pPr>
            <a:endParaRPr lang="fr-FR" sz="1600" dirty="0"/>
          </a:p>
          <a:p>
            <a:endParaRPr lang="fr-FR" sz="1600" dirty="0"/>
          </a:p>
          <a:p>
            <a:pPr>
              <a:buFont typeface="Wingdings" pitchFamily="2" charset="2"/>
              <a:buChar char="ü"/>
            </a:pPr>
            <a:endParaRPr lang="fr-FR" sz="1600" dirty="0"/>
          </a:p>
          <a:p>
            <a:br>
              <a:rPr lang="fr-FR" sz="1600" b="1" dirty="0"/>
            </a:br>
            <a:endParaRPr lang="fr-FR" sz="1600" dirty="0"/>
          </a:p>
        </p:txBody>
      </p:sp>
      <p:pic>
        <p:nvPicPr>
          <p:cNvPr id="16" name="Picture 2"/>
          <p:cNvPicPr>
            <a:picLocks noChangeAspect="1" noChangeArrowheads="1"/>
          </p:cNvPicPr>
          <p:nvPr/>
        </p:nvPicPr>
        <p:blipFill>
          <a:blip r:embed="rId3" cstate="print"/>
          <a:srcRect/>
          <a:stretch>
            <a:fillRect/>
          </a:stretch>
        </p:blipFill>
        <p:spPr bwMode="auto">
          <a:xfrm>
            <a:off x="4067944" y="332656"/>
            <a:ext cx="714086" cy="670366"/>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20" name="ZoneTexte 19"/>
          <p:cNvSpPr txBox="1"/>
          <p:nvPr/>
        </p:nvSpPr>
        <p:spPr>
          <a:xfrm>
            <a:off x="683568" y="1484784"/>
            <a:ext cx="7488832" cy="4832092"/>
          </a:xfrm>
          <a:prstGeom prst="rect">
            <a:avLst/>
          </a:prstGeom>
          <a:noFill/>
        </p:spPr>
        <p:txBody>
          <a:bodyPr wrap="square" rtlCol="0">
            <a:spAutoFit/>
          </a:bodyPr>
          <a:lstStyle/>
          <a:p>
            <a:endParaRPr lang="fr-FR" sz="1600" dirty="0"/>
          </a:p>
          <a:p>
            <a:pPr>
              <a:buClr>
                <a:schemeClr val="tx2">
                  <a:lumMod val="60000"/>
                  <a:lumOff val="40000"/>
                </a:schemeClr>
              </a:buClr>
              <a:buFont typeface="Wingdings" pitchFamily="2" charset="2"/>
              <a:buChar char="ü"/>
            </a:pPr>
            <a:r>
              <a:rPr lang="fr-FR" sz="1200" dirty="0"/>
              <a:t> </a:t>
            </a:r>
            <a:r>
              <a:rPr lang="fr-FR" sz="1200" b="1" dirty="0"/>
              <a:t>Bannir le ton institutionnel</a:t>
            </a:r>
            <a:r>
              <a:rPr lang="fr-FR" sz="1200" dirty="0"/>
              <a:t>, les superlatifs, les mots creux ou galvaudés, mille fois utilisés, qui ne véhiculent aucune image.</a:t>
            </a:r>
          </a:p>
          <a:p>
            <a:r>
              <a:rPr lang="fr-FR" sz="1200" i="1" dirty="0">
                <a:solidFill>
                  <a:schemeClr val="tx2">
                    <a:lumMod val="60000"/>
                    <a:lumOff val="40000"/>
                  </a:schemeClr>
                </a:solidFill>
              </a:rPr>
              <a:t>Vous verrez… </a:t>
            </a:r>
            <a:br>
              <a:rPr lang="fr-FR" sz="1200" i="1" dirty="0">
                <a:solidFill>
                  <a:schemeClr val="tx2">
                    <a:lumMod val="60000"/>
                    <a:lumOff val="40000"/>
                  </a:schemeClr>
                </a:solidFill>
              </a:rPr>
            </a:br>
            <a:r>
              <a:rPr lang="fr-FR" sz="1200" i="1" dirty="0">
                <a:solidFill>
                  <a:schemeClr val="tx2">
                    <a:lumMod val="60000"/>
                    <a:lumOff val="40000"/>
                  </a:schemeClr>
                </a:solidFill>
              </a:rPr>
              <a:t>La région vous offre… découvrir</a:t>
            </a:r>
          </a:p>
          <a:p>
            <a:endParaRPr lang="fr-FR" sz="1200" dirty="0"/>
          </a:p>
          <a:p>
            <a:pPr>
              <a:buClr>
                <a:schemeClr val="tx2">
                  <a:lumMod val="60000"/>
                  <a:lumOff val="40000"/>
                </a:schemeClr>
              </a:buClr>
              <a:buFont typeface="Wingdings" pitchFamily="2" charset="2"/>
              <a:buChar char="ü"/>
            </a:pPr>
            <a:r>
              <a:rPr lang="fr-FR" sz="1200" b="1" dirty="0"/>
              <a:t>Bannir les emphases</a:t>
            </a:r>
          </a:p>
          <a:p>
            <a:pPr>
              <a:buClr>
                <a:schemeClr val="tx2">
                  <a:lumMod val="60000"/>
                  <a:lumOff val="40000"/>
                </a:schemeClr>
              </a:buClr>
            </a:pPr>
            <a:r>
              <a:rPr lang="fr-FR" sz="1200" i="1" dirty="0">
                <a:solidFill>
                  <a:schemeClr val="tx2">
                    <a:lumMod val="60000"/>
                    <a:lumOff val="40000"/>
                  </a:schemeClr>
                </a:solidFill>
              </a:rPr>
              <a:t>Vous allez découvrir le plus beau château… </a:t>
            </a:r>
          </a:p>
          <a:p>
            <a:pPr>
              <a:buClr>
                <a:schemeClr val="tx2">
                  <a:lumMod val="60000"/>
                  <a:lumOff val="40000"/>
                </a:schemeClr>
              </a:buClr>
            </a:pPr>
            <a:r>
              <a:rPr lang="fr-FR" sz="1200" i="1" dirty="0">
                <a:solidFill>
                  <a:schemeClr val="tx2">
                    <a:lumMod val="60000"/>
                    <a:lumOff val="40000"/>
                  </a:schemeClr>
                </a:solidFill>
              </a:rPr>
              <a:t>Découvrez cette magnifique chambre d’hôte bien décorée…</a:t>
            </a:r>
          </a:p>
          <a:p>
            <a:pPr>
              <a:buClr>
                <a:schemeClr val="tx2">
                  <a:lumMod val="60000"/>
                  <a:lumOff val="40000"/>
                </a:schemeClr>
              </a:buClr>
            </a:pPr>
            <a:endParaRPr lang="fr-FR" sz="1200" dirty="0"/>
          </a:p>
          <a:p>
            <a:pPr>
              <a:buClr>
                <a:schemeClr val="tx2">
                  <a:lumMod val="60000"/>
                  <a:lumOff val="40000"/>
                </a:schemeClr>
              </a:buClr>
              <a:buFont typeface="Wingdings" pitchFamily="2" charset="2"/>
              <a:buChar char="ü"/>
            </a:pPr>
            <a:r>
              <a:rPr lang="fr-FR" sz="1200" b="1" dirty="0"/>
              <a:t>Eviter les jeux de mots trop difficiles à comprendre : </a:t>
            </a:r>
            <a:r>
              <a:rPr lang="fr-FR" sz="1200" dirty="0"/>
              <a:t>l’humour et les jeux de langage doivent toujours rester compréhensibles pour les lecteurs et lectrices. </a:t>
            </a:r>
          </a:p>
          <a:p>
            <a:pPr>
              <a:buClr>
                <a:schemeClr val="tx2">
                  <a:lumMod val="60000"/>
                  <a:lumOff val="40000"/>
                </a:schemeClr>
              </a:buClr>
              <a:buFont typeface="Wingdings" pitchFamily="2" charset="2"/>
              <a:buChar char="ü"/>
            </a:pPr>
            <a:endParaRPr lang="fr-FR" sz="1200" b="1" dirty="0"/>
          </a:p>
          <a:p>
            <a:pPr>
              <a:buClr>
                <a:schemeClr val="tx2">
                  <a:lumMod val="60000"/>
                  <a:lumOff val="40000"/>
                </a:schemeClr>
              </a:buClr>
              <a:buFont typeface="Wingdings" pitchFamily="2" charset="2"/>
              <a:buChar char="ü"/>
            </a:pPr>
            <a:r>
              <a:rPr lang="fr-FR" sz="1200" b="1" dirty="0"/>
              <a:t>Eviter le jargon</a:t>
            </a:r>
            <a:r>
              <a:rPr lang="fr-FR" sz="1200" dirty="0"/>
              <a:t>, le langage soutenu ou trop technique, les phrases alambiquées ou trop compliquées, le participe présent. Simplifier</a:t>
            </a:r>
            <a:r>
              <a:rPr lang="fr-FR" sz="1200" i="1" dirty="0">
                <a:solidFill>
                  <a:schemeClr val="tx2">
                    <a:lumMod val="60000"/>
                    <a:lumOff val="40000"/>
                  </a:schemeClr>
                </a:solidFill>
              </a:rPr>
              <a:t> </a:t>
            </a:r>
            <a:br>
              <a:rPr lang="fr-FR" sz="1200" dirty="0"/>
            </a:br>
            <a:endParaRPr lang="fr-FR" sz="1200" dirty="0"/>
          </a:p>
          <a:p>
            <a:pPr>
              <a:buClr>
                <a:schemeClr val="tx2">
                  <a:lumMod val="60000"/>
                  <a:lumOff val="40000"/>
                </a:schemeClr>
              </a:buClr>
              <a:buFont typeface="Wingdings" pitchFamily="2" charset="2"/>
              <a:buChar char="ü"/>
            </a:pPr>
            <a:r>
              <a:rPr lang="fr-FR" sz="1200" b="1" dirty="0"/>
              <a:t>Eviter l’argot, le style trop familier </a:t>
            </a:r>
            <a:br>
              <a:rPr lang="fr-FR" sz="1200" dirty="0"/>
            </a:br>
            <a:r>
              <a:rPr lang="fr-FR" sz="1200" i="1" dirty="0">
                <a:solidFill>
                  <a:schemeClr val="tx2">
                    <a:lumMod val="60000"/>
                    <a:lumOff val="40000"/>
                  </a:schemeClr>
                </a:solidFill>
              </a:rPr>
              <a:t>Paris, 19h. Il pleut des cordes et je dois traverser toute la ville à vélo pour aller à mon entrainement de natation. La flemme toque à ma porte : « Coucou c’est la flemme, reste avec moi on va glander un peu au chaud. »  </a:t>
            </a:r>
            <a:r>
              <a:rPr lang="fr-FR" sz="1200" i="1" dirty="0"/>
              <a:t>(</a:t>
            </a:r>
            <a:r>
              <a:rPr lang="fr-FR" sz="1200" i="1" dirty="0" err="1"/>
              <a:t>Chilowé</a:t>
            </a:r>
            <a:r>
              <a:rPr lang="fr-FR" sz="1200" i="1" dirty="0"/>
              <a:t>)</a:t>
            </a:r>
          </a:p>
          <a:p>
            <a:pPr>
              <a:buClr>
                <a:schemeClr val="tx2">
                  <a:lumMod val="60000"/>
                  <a:lumOff val="40000"/>
                </a:schemeClr>
              </a:buClr>
            </a:pPr>
            <a:endParaRPr lang="fr-FR" sz="1600" dirty="0"/>
          </a:p>
          <a:p>
            <a:pPr>
              <a:buFont typeface="Wingdings" pitchFamily="2" charset="2"/>
              <a:buChar char="ü"/>
            </a:pPr>
            <a:endParaRPr lang="fr-FR" sz="1600" dirty="0"/>
          </a:p>
          <a:p>
            <a:br>
              <a:rPr lang="fr-FR" sz="1600" b="1" dirty="0"/>
            </a:br>
            <a:endParaRPr lang="fr-FR" sz="1600" dirty="0"/>
          </a:p>
        </p:txBody>
      </p:sp>
      <p:sp>
        <p:nvSpPr>
          <p:cNvPr id="11" name="Rectangle 10"/>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31</a:t>
            </a:fld>
            <a:endParaRPr lang="fr-FR" sz="900" b="1" dirty="0"/>
          </a:p>
        </p:txBody>
      </p:sp>
      <p:pic>
        <p:nvPicPr>
          <p:cNvPr id="13"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
        <p:nvSpPr>
          <p:cNvPr id="9" name="Titel 1"/>
          <p:cNvSpPr txBox="1">
            <a:spLocks/>
          </p:cNvSpPr>
          <p:nvPr/>
        </p:nvSpPr>
        <p:spPr>
          <a:xfrm>
            <a:off x="772344" y="4214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rPr>
              <a:t>Le ton rédactionnel</a:t>
            </a:r>
          </a:p>
        </p:txBody>
      </p:sp>
      <p:pic>
        <p:nvPicPr>
          <p:cNvPr id="13314" name="Picture 2"/>
          <p:cNvPicPr>
            <a:picLocks noChangeAspect="1" noChangeArrowheads="1"/>
          </p:cNvPicPr>
          <p:nvPr/>
        </p:nvPicPr>
        <p:blipFill>
          <a:blip r:embed="rId3" cstate="print"/>
          <a:srcRect/>
          <a:stretch>
            <a:fillRect/>
          </a:stretch>
        </p:blipFill>
        <p:spPr bwMode="auto">
          <a:xfrm>
            <a:off x="4283968" y="548680"/>
            <a:ext cx="698102" cy="61786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rPr>
              <a:t>Web &amp; print : raconter</a:t>
            </a: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 la Vallée de la Dordogne</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6" name="Rectangle 15"/>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32</a:t>
            </a:fld>
            <a:endParaRPr lang="fr-FR" sz="900" b="1" dirty="0"/>
          </a:p>
        </p:txBody>
      </p:sp>
      <p:sp>
        <p:nvSpPr>
          <p:cNvPr id="28" name="Rectangle 27"/>
          <p:cNvSpPr/>
          <p:nvPr/>
        </p:nvSpPr>
        <p:spPr>
          <a:xfrm>
            <a:off x="755576" y="1340768"/>
            <a:ext cx="5328592" cy="576064"/>
          </a:xfrm>
          <a:prstGeom prst="wedgeRectCallout">
            <a:avLst>
              <a:gd name="adj1" fmla="val -35279"/>
              <a:gd name="adj2" fmla="val 74480"/>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755576" y="1052736"/>
            <a:ext cx="5328592" cy="800219"/>
          </a:xfrm>
          <a:prstGeom prst="rect">
            <a:avLst/>
          </a:prstGeom>
          <a:noFill/>
        </p:spPr>
        <p:txBody>
          <a:bodyPr wrap="square" rtlCol="0">
            <a:spAutoFit/>
          </a:bodyPr>
          <a:lstStyle/>
          <a:p>
            <a:r>
              <a:rPr lang="fr-FR" dirty="0"/>
              <a:t>Valérie</a:t>
            </a:r>
            <a:br>
              <a:rPr lang="fr-FR" dirty="0"/>
            </a:br>
            <a:r>
              <a:rPr lang="fr-FR" sz="1400" dirty="0"/>
              <a:t>« Je suis stressée, j’ai besoin de déconnecter. » « Est-ce que cet endroit va me faire voyager ? » « Est-ce qu’il va me surprendre ? »</a:t>
            </a:r>
          </a:p>
        </p:txBody>
      </p:sp>
      <p:sp>
        <p:nvSpPr>
          <p:cNvPr id="30" name="ZoneTexte 29"/>
          <p:cNvSpPr txBox="1"/>
          <p:nvPr/>
        </p:nvSpPr>
        <p:spPr>
          <a:xfrm>
            <a:off x="6156176" y="1124744"/>
            <a:ext cx="1080424" cy="307777"/>
          </a:xfrm>
          <a:prstGeom prst="rect">
            <a:avLst/>
          </a:prstGeom>
          <a:noFill/>
        </p:spPr>
        <p:txBody>
          <a:bodyPr wrap="none" rtlCol="0">
            <a:spAutoFit/>
          </a:bodyPr>
          <a:lstStyle/>
          <a:p>
            <a:r>
              <a:rPr lang="fr-FR" sz="1400" b="1" dirty="0">
                <a:solidFill>
                  <a:schemeClr val="tx2">
                    <a:lumMod val="60000"/>
                    <a:lumOff val="40000"/>
                  </a:schemeClr>
                </a:solidFill>
              </a:rPr>
              <a:t>Etat d’esprit</a:t>
            </a:r>
          </a:p>
        </p:txBody>
      </p:sp>
      <p:sp>
        <p:nvSpPr>
          <p:cNvPr id="31" name="Rectangle 30"/>
          <p:cNvSpPr/>
          <p:nvPr/>
        </p:nvSpPr>
        <p:spPr>
          <a:xfrm>
            <a:off x="6156176" y="1397838"/>
            <a:ext cx="1738233" cy="461665"/>
          </a:xfrm>
          <a:prstGeom prst="rect">
            <a:avLst/>
          </a:prstGeom>
        </p:spPr>
        <p:txBody>
          <a:bodyPr wrap="none">
            <a:spAutoFit/>
          </a:bodyPr>
          <a:lstStyle/>
          <a:p>
            <a:r>
              <a:rPr lang="fr-FR" sz="1200" dirty="0"/>
              <a:t>A besoin de rêver</a:t>
            </a:r>
            <a:br>
              <a:rPr lang="fr-FR" sz="1200" dirty="0"/>
            </a:br>
            <a:r>
              <a:rPr lang="fr-FR" sz="1200" dirty="0"/>
              <a:t>A besoin de déconnecter</a:t>
            </a:r>
          </a:p>
        </p:txBody>
      </p:sp>
      <p:sp>
        <p:nvSpPr>
          <p:cNvPr id="35" name="ZoneTexte 34"/>
          <p:cNvSpPr txBox="1"/>
          <p:nvPr/>
        </p:nvSpPr>
        <p:spPr>
          <a:xfrm>
            <a:off x="747672" y="2179276"/>
            <a:ext cx="3248264" cy="4185761"/>
          </a:xfrm>
          <a:prstGeom prst="rect">
            <a:avLst/>
          </a:prstGeom>
          <a:noFill/>
        </p:spPr>
        <p:txBody>
          <a:bodyPr wrap="square" rtlCol="0">
            <a:spAutoFit/>
          </a:bodyPr>
          <a:lstStyle/>
          <a:p>
            <a:r>
              <a:rPr lang="fr-FR" sz="1400" b="1" dirty="0">
                <a:solidFill>
                  <a:schemeClr val="tx2">
                    <a:lumMod val="60000"/>
                    <a:lumOff val="40000"/>
                  </a:schemeClr>
                </a:solidFill>
              </a:rPr>
              <a:t>Conseils de rédaction</a:t>
            </a:r>
          </a:p>
          <a:p>
            <a:r>
              <a:rPr lang="fr-FR" sz="1200" dirty="0"/>
              <a:t>Le texte commence avec une expression typique </a:t>
            </a:r>
            <a:r>
              <a:rPr lang="fr-FR" sz="1200" i="1" dirty="0">
                <a:solidFill>
                  <a:schemeClr val="tx2">
                    <a:lumMod val="60000"/>
                    <a:lumOff val="40000"/>
                  </a:schemeClr>
                </a:solidFill>
              </a:rPr>
              <a:t>« Eh Bonjour ! »</a:t>
            </a:r>
            <a:r>
              <a:rPr lang="fr-FR" sz="1200" dirty="0">
                <a:solidFill>
                  <a:schemeClr val="tx2">
                    <a:lumMod val="60000"/>
                    <a:lumOff val="40000"/>
                  </a:schemeClr>
                </a:solidFill>
              </a:rPr>
              <a:t> </a:t>
            </a:r>
            <a:r>
              <a:rPr lang="fr-FR" sz="1200" dirty="0"/>
              <a:t>On est dans l’instant.</a:t>
            </a:r>
          </a:p>
          <a:p>
            <a:endParaRPr lang="fr-FR" sz="1200" dirty="0"/>
          </a:p>
          <a:p>
            <a:r>
              <a:rPr lang="fr-FR" sz="1200" dirty="0"/>
              <a:t>Les sens : sentir, entendre, voir, goûter.</a:t>
            </a:r>
          </a:p>
          <a:p>
            <a:endParaRPr lang="fr-FR" sz="1200" dirty="0"/>
          </a:p>
          <a:p>
            <a:r>
              <a:rPr lang="fr-FR" sz="1200" dirty="0"/>
              <a:t>Les onomatopées </a:t>
            </a:r>
            <a:r>
              <a:rPr lang="fr-FR" sz="1200" i="1" dirty="0" err="1">
                <a:solidFill>
                  <a:schemeClr val="tx2">
                    <a:lumMod val="60000"/>
                    <a:lumOff val="40000"/>
                  </a:schemeClr>
                </a:solidFill>
              </a:rPr>
              <a:t>plic</a:t>
            </a:r>
            <a:r>
              <a:rPr lang="fr-FR" sz="1200" i="1" dirty="0">
                <a:solidFill>
                  <a:schemeClr val="tx2">
                    <a:lumMod val="60000"/>
                    <a:lumOff val="40000"/>
                  </a:schemeClr>
                </a:solidFill>
              </a:rPr>
              <a:t> </a:t>
            </a:r>
            <a:r>
              <a:rPr lang="fr-FR" sz="1200" i="1" dirty="0" err="1">
                <a:solidFill>
                  <a:schemeClr val="tx2">
                    <a:lumMod val="60000"/>
                    <a:lumOff val="40000"/>
                  </a:schemeClr>
                </a:solidFill>
              </a:rPr>
              <a:t>plic</a:t>
            </a:r>
            <a:r>
              <a:rPr lang="fr-FR" sz="1200" i="1" dirty="0">
                <a:solidFill>
                  <a:schemeClr val="tx2">
                    <a:lumMod val="60000"/>
                    <a:lumOff val="40000"/>
                  </a:schemeClr>
                </a:solidFill>
              </a:rPr>
              <a:t> </a:t>
            </a:r>
            <a:r>
              <a:rPr lang="fr-FR" sz="1200" i="1" dirty="0" err="1">
                <a:solidFill>
                  <a:schemeClr val="tx2">
                    <a:lumMod val="60000"/>
                    <a:lumOff val="40000"/>
                  </a:schemeClr>
                </a:solidFill>
              </a:rPr>
              <a:t>plic</a:t>
            </a:r>
            <a:r>
              <a:rPr lang="fr-FR" sz="1200" i="1" dirty="0">
                <a:solidFill>
                  <a:schemeClr val="tx2">
                    <a:lumMod val="60000"/>
                    <a:lumOff val="40000"/>
                  </a:schemeClr>
                </a:solidFill>
              </a:rPr>
              <a:t> plouf </a:t>
            </a:r>
          </a:p>
          <a:p>
            <a:endParaRPr lang="fr-FR" sz="1200" dirty="0"/>
          </a:p>
          <a:p>
            <a:r>
              <a:rPr lang="fr-FR" sz="1200" dirty="0"/>
              <a:t>Le texte est  au présent : joie de l’instant</a:t>
            </a:r>
            <a:br>
              <a:rPr lang="fr-FR" sz="1200" dirty="0"/>
            </a:br>
            <a:endParaRPr lang="fr-FR" sz="1200" dirty="0"/>
          </a:p>
          <a:p>
            <a:r>
              <a:rPr lang="fr-FR" sz="1200" dirty="0"/>
              <a:t>Il raconte une histoire, une expérience : on débarque à la gare avec des listes de choses à faire. Le texte raconte le lâcher prise grâce à la Vallée de la Dordogne.</a:t>
            </a:r>
          </a:p>
          <a:p>
            <a:endParaRPr lang="fr-FR" sz="1200" dirty="0"/>
          </a:p>
          <a:p>
            <a:r>
              <a:rPr lang="fr-FR" sz="1200" dirty="0"/>
              <a:t>On utilise des mots  et des expressions étonnantes : </a:t>
            </a:r>
            <a:r>
              <a:rPr lang="fr-FR" sz="1200" i="1" dirty="0">
                <a:solidFill>
                  <a:schemeClr val="tx2">
                    <a:lumMod val="60000"/>
                    <a:lumOff val="40000"/>
                  </a:schemeClr>
                </a:solidFill>
              </a:rPr>
              <a:t>la poudre d’escampette, le soleil rechigne à se lever.</a:t>
            </a:r>
          </a:p>
          <a:p>
            <a:endParaRPr lang="fr-FR" sz="1200" b="1" dirty="0">
              <a:solidFill>
                <a:schemeClr val="accent5">
                  <a:lumMod val="75000"/>
                </a:schemeClr>
              </a:solidFill>
            </a:endParaRPr>
          </a:p>
          <a:p>
            <a:r>
              <a:rPr lang="fr-FR" sz="1200" b="1" dirty="0">
                <a:solidFill>
                  <a:schemeClr val="tx2">
                    <a:lumMod val="60000"/>
                    <a:lumOff val="40000"/>
                  </a:schemeClr>
                </a:solidFill>
              </a:rPr>
              <a:t>L’astuce</a:t>
            </a:r>
          </a:p>
          <a:p>
            <a:r>
              <a:rPr lang="fr-FR" sz="1200" dirty="0">
                <a:solidFill>
                  <a:schemeClr val="tx2">
                    <a:lumMod val="60000"/>
                    <a:lumOff val="40000"/>
                  </a:schemeClr>
                </a:solidFill>
              </a:rPr>
              <a:t>Imaginez-vous vivre l’expérience, racontez ce que vous vivez à travers vos 5 sens.</a:t>
            </a:r>
          </a:p>
        </p:txBody>
      </p:sp>
      <p:sp>
        <p:nvSpPr>
          <p:cNvPr id="36" name="ZoneTexte 35"/>
          <p:cNvSpPr txBox="1"/>
          <p:nvPr/>
        </p:nvSpPr>
        <p:spPr>
          <a:xfrm>
            <a:off x="4283968" y="1969095"/>
            <a:ext cx="2088073" cy="307777"/>
          </a:xfrm>
          <a:prstGeom prst="rect">
            <a:avLst/>
          </a:prstGeom>
          <a:noFill/>
        </p:spPr>
        <p:txBody>
          <a:bodyPr wrap="square" rtlCol="0">
            <a:spAutoFit/>
          </a:bodyPr>
          <a:lstStyle/>
          <a:p>
            <a:r>
              <a:rPr lang="fr-FR" sz="1400" b="1" dirty="0">
                <a:solidFill>
                  <a:schemeClr val="tx2">
                    <a:lumMod val="60000"/>
                    <a:lumOff val="40000"/>
                  </a:schemeClr>
                </a:solidFill>
              </a:rPr>
              <a:t>La Vallée de la Dordogne</a:t>
            </a:r>
          </a:p>
        </p:txBody>
      </p:sp>
      <p:pic>
        <p:nvPicPr>
          <p:cNvPr id="16394" name="Picture 10"/>
          <p:cNvPicPr>
            <a:picLocks noChangeAspect="1" noChangeArrowheads="1"/>
          </p:cNvPicPr>
          <p:nvPr/>
        </p:nvPicPr>
        <p:blipFill>
          <a:blip r:embed="rId3" cstate="print"/>
          <a:srcRect/>
          <a:stretch>
            <a:fillRect/>
          </a:stretch>
        </p:blipFill>
        <p:spPr bwMode="auto">
          <a:xfrm>
            <a:off x="4139952" y="2232248"/>
            <a:ext cx="4880806" cy="4509120"/>
          </a:xfrm>
          <a:prstGeom prst="rect">
            <a:avLst/>
          </a:prstGeom>
          <a:noFill/>
          <a:ln w="9525">
            <a:noFill/>
            <a:miter lim="800000"/>
            <a:headEnd/>
            <a:tailEnd/>
          </a:ln>
        </p:spPr>
      </p:pic>
      <p:sp>
        <p:nvSpPr>
          <p:cNvPr id="17" name="Rectangle 16"/>
          <p:cNvSpPr/>
          <p:nvPr/>
        </p:nvSpPr>
        <p:spPr>
          <a:xfrm>
            <a:off x="4139952" y="1988840"/>
            <a:ext cx="4824536" cy="4752528"/>
          </a:xfrm>
          <a:prstGeom prst="rect">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3690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rPr>
              <a:t>Web &amp; print : raconter</a:t>
            </a: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 la Vallée de la Dordogne</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6" name="Rectangle 15"/>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33</a:t>
            </a:fld>
            <a:endParaRPr lang="fr-FR" sz="900" b="1" dirty="0"/>
          </a:p>
        </p:txBody>
      </p:sp>
      <p:sp>
        <p:nvSpPr>
          <p:cNvPr id="28" name="Rectangle 27"/>
          <p:cNvSpPr/>
          <p:nvPr/>
        </p:nvSpPr>
        <p:spPr>
          <a:xfrm>
            <a:off x="755576" y="1340768"/>
            <a:ext cx="5328592" cy="576064"/>
          </a:xfrm>
          <a:prstGeom prst="wedgeRectCallout">
            <a:avLst>
              <a:gd name="adj1" fmla="val -35279"/>
              <a:gd name="adj2" fmla="val 74480"/>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p:cNvSpPr txBox="1"/>
          <p:nvPr/>
        </p:nvSpPr>
        <p:spPr>
          <a:xfrm>
            <a:off x="755576" y="1052736"/>
            <a:ext cx="5328592" cy="800219"/>
          </a:xfrm>
          <a:prstGeom prst="rect">
            <a:avLst/>
          </a:prstGeom>
          <a:noFill/>
        </p:spPr>
        <p:txBody>
          <a:bodyPr wrap="square" rtlCol="0">
            <a:spAutoFit/>
          </a:bodyPr>
          <a:lstStyle/>
          <a:p>
            <a:r>
              <a:rPr lang="fr-FR" dirty="0"/>
              <a:t>Valérie</a:t>
            </a:r>
            <a:br>
              <a:rPr lang="fr-FR" dirty="0"/>
            </a:br>
            <a:r>
              <a:rPr lang="fr-FR" sz="1400" dirty="0"/>
              <a:t>« Je suis stressée, j’ai besoin de déconnecter. » « Est-ce que cet endroit va me faire voyager ? » « Est-ce qu’il va me surprendre ? »</a:t>
            </a:r>
          </a:p>
        </p:txBody>
      </p:sp>
      <p:sp>
        <p:nvSpPr>
          <p:cNvPr id="30" name="ZoneTexte 29"/>
          <p:cNvSpPr txBox="1"/>
          <p:nvPr/>
        </p:nvSpPr>
        <p:spPr>
          <a:xfrm>
            <a:off x="6156176" y="1124744"/>
            <a:ext cx="1080424" cy="307777"/>
          </a:xfrm>
          <a:prstGeom prst="rect">
            <a:avLst/>
          </a:prstGeom>
          <a:noFill/>
        </p:spPr>
        <p:txBody>
          <a:bodyPr wrap="none" rtlCol="0">
            <a:spAutoFit/>
          </a:bodyPr>
          <a:lstStyle/>
          <a:p>
            <a:r>
              <a:rPr lang="fr-FR" sz="1400" b="1" dirty="0">
                <a:solidFill>
                  <a:schemeClr val="tx2">
                    <a:lumMod val="60000"/>
                    <a:lumOff val="40000"/>
                  </a:schemeClr>
                </a:solidFill>
              </a:rPr>
              <a:t>Etat d’esprit</a:t>
            </a:r>
          </a:p>
        </p:txBody>
      </p:sp>
      <p:sp>
        <p:nvSpPr>
          <p:cNvPr id="31" name="Rectangle 30"/>
          <p:cNvSpPr/>
          <p:nvPr/>
        </p:nvSpPr>
        <p:spPr>
          <a:xfrm>
            <a:off x="6156176" y="1397838"/>
            <a:ext cx="1738233" cy="461665"/>
          </a:xfrm>
          <a:prstGeom prst="rect">
            <a:avLst/>
          </a:prstGeom>
        </p:spPr>
        <p:txBody>
          <a:bodyPr wrap="none">
            <a:spAutoFit/>
          </a:bodyPr>
          <a:lstStyle/>
          <a:p>
            <a:r>
              <a:rPr lang="fr-FR" sz="1200" dirty="0"/>
              <a:t>A besoin de rêver</a:t>
            </a:r>
            <a:br>
              <a:rPr lang="fr-FR" sz="1200" dirty="0"/>
            </a:br>
            <a:r>
              <a:rPr lang="fr-FR" sz="1200" dirty="0"/>
              <a:t>A besoin de déconnecter</a:t>
            </a:r>
          </a:p>
        </p:txBody>
      </p:sp>
      <p:sp>
        <p:nvSpPr>
          <p:cNvPr id="35" name="ZoneTexte 34"/>
          <p:cNvSpPr txBox="1"/>
          <p:nvPr/>
        </p:nvSpPr>
        <p:spPr>
          <a:xfrm>
            <a:off x="747672" y="2179276"/>
            <a:ext cx="3248264" cy="3816429"/>
          </a:xfrm>
          <a:prstGeom prst="rect">
            <a:avLst/>
          </a:prstGeom>
          <a:noFill/>
        </p:spPr>
        <p:txBody>
          <a:bodyPr wrap="square" rtlCol="0">
            <a:spAutoFit/>
          </a:bodyPr>
          <a:lstStyle/>
          <a:p>
            <a:r>
              <a:rPr lang="fr-FR" sz="1400" b="1" dirty="0">
                <a:solidFill>
                  <a:schemeClr val="tx2">
                    <a:lumMod val="60000"/>
                    <a:lumOff val="40000"/>
                  </a:schemeClr>
                </a:solidFill>
              </a:rPr>
              <a:t>Conseils de rédaction</a:t>
            </a:r>
          </a:p>
          <a:p>
            <a:r>
              <a:rPr lang="fr-FR" sz="1200" dirty="0"/>
              <a:t>Le texte raconte une expérience : un vendredi soir au marché de </a:t>
            </a:r>
            <a:r>
              <a:rPr lang="fr-FR" sz="1200" dirty="0" err="1"/>
              <a:t>Saillac</a:t>
            </a:r>
            <a:r>
              <a:rPr lang="fr-FR" sz="1200" dirty="0"/>
              <a:t> </a:t>
            </a:r>
            <a:r>
              <a:rPr lang="fr-FR" sz="1200" i="1" dirty="0">
                <a:solidFill>
                  <a:schemeClr val="tx2">
                    <a:lumMod val="60000"/>
                    <a:lumOff val="40000"/>
                  </a:schemeClr>
                </a:solidFill>
              </a:rPr>
              <a:t>on se serre sur les bancs de bois, on ne tarde pas à faire connaissance avec son voisin.(…) La piste se remplit et tout le monde se déchaine sur le parquet de bois.</a:t>
            </a:r>
            <a:br>
              <a:rPr lang="fr-FR" sz="1200" i="1" dirty="0">
                <a:solidFill>
                  <a:schemeClr val="tx2">
                    <a:lumMod val="60000"/>
                    <a:lumOff val="40000"/>
                  </a:schemeClr>
                </a:solidFill>
              </a:rPr>
            </a:br>
            <a:br>
              <a:rPr lang="fr-FR" sz="1200" i="1" dirty="0">
                <a:solidFill>
                  <a:schemeClr val="tx2">
                    <a:lumMod val="60000"/>
                    <a:lumOff val="40000"/>
                  </a:schemeClr>
                </a:solidFill>
              </a:rPr>
            </a:br>
            <a:r>
              <a:rPr lang="fr-FR" sz="1200" dirty="0"/>
              <a:t> Le texte est  au présent : joie de l’instant</a:t>
            </a:r>
            <a:endParaRPr lang="fr-FR" sz="1200" i="1" dirty="0">
              <a:solidFill>
                <a:schemeClr val="tx2">
                  <a:lumMod val="60000"/>
                  <a:lumOff val="40000"/>
                </a:schemeClr>
              </a:solidFill>
            </a:endParaRPr>
          </a:p>
          <a:p>
            <a:endParaRPr lang="fr-FR" sz="1200" dirty="0"/>
          </a:p>
          <a:p>
            <a:r>
              <a:rPr lang="fr-FR" sz="1200" dirty="0"/>
              <a:t>Les sens : sentir, entendre, voir, goûter.</a:t>
            </a:r>
            <a:br>
              <a:rPr lang="fr-FR" sz="1200" dirty="0"/>
            </a:br>
            <a:endParaRPr lang="fr-FR" sz="1200" dirty="0"/>
          </a:p>
          <a:p>
            <a:r>
              <a:rPr lang="fr-FR" sz="1200" dirty="0"/>
              <a:t>Les onomatopées  : miam !</a:t>
            </a:r>
          </a:p>
          <a:p>
            <a:endParaRPr lang="fr-FR" sz="1200" dirty="0"/>
          </a:p>
          <a:p>
            <a:r>
              <a:rPr lang="fr-FR" sz="1200" dirty="0"/>
              <a:t>On utilise un mot de la langue française au son étonnant, peu utilisé mais très bien compris  de tous </a:t>
            </a:r>
            <a:r>
              <a:rPr lang="fr-FR" sz="1200" dirty="0">
                <a:solidFill>
                  <a:schemeClr val="tx2">
                    <a:lumMod val="60000"/>
                    <a:lumOff val="40000"/>
                  </a:schemeClr>
                </a:solidFill>
              </a:rPr>
              <a:t>: </a:t>
            </a:r>
            <a:r>
              <a:rPr lang="fr-FR" sz="1200" i="1" dirty="0">
                <a:solidFill>
                  <a:schemeClr val="tx2">
                    <a:lumMod val="60000"/>
                    <a:lumOff val="40000"/>
                  </a:schemeClr>
                </a:solidFill>
              </a:rPr>
              <a:t>guincher, ça guinche à </a:t>
            </a:r>
            <a:r>
              <a:rPr lang="fr-FR" sz="1200" i="1" dirty="0" err="1">
                <a:solidFill>
                  <a:schemeClr val="tx2">
                    <a:lumMod val="60000"/>
                    <a:lumOff val="40000"/>
                  </a:schemeClr>
                </a:solidFill>
              </a:rPr>
              <a:t>Saillac</a:t>
            </a:r>
            <a:r>
              <a:rPr lang="fr-FR" sz="1200" i="1" dirty="0">
                <a:solidFill>
                  <a:schemeClr val="tx2">
                    <a:lumMod val="60000"/>
                    <a:lumOff val="40000"/>
                  </a:schemeClr>
                </a:solidFill>
              </a:rPr>
              <a:t>.</a:t>
            </a:r>
          </a:p>
          <a:p>
            <a:endParaRPr lang="fr-FR" sz="1200" b="1" dirty="0">
              <a:solidFill>
                <a:schemeClr val="accent5">
                  <a:lumMod val="75000"/>
                </a:schemeClr>
              </a:solidFill>
            </a:endParaRPr>
          </a:p>
          <a:p>
            <a:r>
              <a:rPr lang="fr-FR" sz="1200" b="1" dirty="0">
                <a:solidFill>
                  <a:schemeClr val="tx2">
                    <a:lumMod val="60000"/>
                    <a:lumOff val="40000"/>
                  </a:schemeClr>
                </a:solidFill>
              </a:rPr>
              <a:t>L’astuce</a:t>
            </a:r>
          </a:p>
          <a:p>
            <a:r>
              <a:rPr lang="fr-FR" sz="1200" dirty="0">
                <a:solidFill>
                  <a:schemeClr val="tx2">
                    <a:lumMod val="60000"/>
                    <a:lumOff val="40000"/>
                  </a:schemeClr>
                </a:solidFill>
              </a:rPr>
              <a:t>Imaginez-vous vivre l’expérience, racontez ce que vous vivez à travers vos 5 sens.</a:t>
            </a:r>
          </a:p>
        </p:txBody>
      </p:sp>
      <p:sp>
        <p:nvSpPr>
          <p:cNvPr id="17" name="Rectangle 16"/>
          <p:cNvSpPr/>
          <p:nvPr/>
        </p:nvSpPr>
        <p:spPr>
          <a:xfrm>
            <a:off x="4427984" y="1988840"/>
            <a:ext cx="4176464" cy="4392488"/>
          </a:xfrm>
          <a:prstGeom prst="rect">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99" name="Picture 3"/>
          <p:cNvPicPr>
            <a:picLocks noChangeAspect="1" noChangeArrowheads="1"/>
          </p:cNvPicPr>
          <p:nvPr/>
        </p:nvPicPr>
        <p:blipFill>
          <a:blip r:embed="rId3" cstate="print"/>
          <a:srcRect/>
          <a:stretch>
            <a:fillRect/>
          </a:stretch>
        </p:blipFill>
        <p:spPr bwMode="auto">
          <a:xfrm>
            <a:off x="4499992" y="1988840"/>
            <a:ext cx="3984645" cy="4372670"/>
          </a:xfrm>
          <a:prstGeom prst="rect">
            <a:avLst/>
          </a:prstGeom>
          <a:noFill/>
          <a:ln w="9525">
            <a:noFill/>
            <a:miter lim="800000"/>
            <a:headEnd/>
            <a:tailEnd/>
          </a:ln>
        </p:spPr>
      </p:pic>
      <p:sp>
        <p:nvSpPr>
          <p:cNvPr id="2" name="Rectangle 1">
            <a:extLst>
              <a:ext uri="{FF2B5EF4-FFF2-40B4-BE49-F238E27FC236}">
                <a16:creationId xmlns:a16="http://schemas.microsoft.com/office/drawing/2014/main" id="{FD257E20-95CF-4F3C-B73D-8ABD26BB4E45}"/>
              </a:ext>
            </a:extLst>
          </p:cNvPr>
          <p:cNvSpPr/>
          <p:nvPr/>
        </p:nvSpPr>
        <p:spPr>
          <a:xfrm>
            <a:off x="7190881" y="5451126"/>
            <a:ext cx="45719"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3690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55576" y="1340768"/>
            <a:ext cx="5328592" cy="576064"/>
          </a:xfrm>
          <a:prstGeom prst="wedgeRectCallout">
            <a:avLst>
              <a:gd name="adj1" fmla="val -35279"/>
              <a:gd name="adj2" fmla="val 74480"/>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rPr>
              <a:t>Web &amp; print </a:t>
            </a: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 raconter un lieu</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7" name="ZoneTexte 16"/>
          <p:cNvSpPr txBox="1"/>
          <p:nvPr/>
        </p:nvSpPr>
        <p:spPr>
          <a:xfrm>
            <a:off x="755576" y="1052736"/>
            <a:ext cx="5328592" cy="800219"/>
          </a:xfrm>
          <a:prstGeom prst="rect">
            <a:avLst/>
          </a:prstGeom>
          <a:noFill/>
        </p:spPr>
        <p:txBody>
          <a:bodyPr wrap="square" rtlCol="0">
            <a:spAutoFit/>
          </a:bodyPr>
          <a:lstStyle/>
          <a:p>
            <a:r>
              <a:rPr lang="fr-FR" dirty="0"/>
              <a:t>Valérie</a:t>
            </a:r>
            <a:br>
              <a:rPr lang="fr-FR" dirty="0"/>
            </a:br>
            <a:r>
              <a:rPr lang="fr-FR" sz="1400" dirty="0"/>
              <a:t>« Je suis stressée, j’ai besoin de déconnecter. » « Est-ce que cet endroit va me faire voyager ? » « Est-ce qu’il va me surprendre ? »</a:t>
            </a:r>
          </a:p>
        </p:txBody>
      </p:sp>
      <p:sp>
        <p:nvSpPr>
          <p:cNvPr id="19" name="ZoneTexte 18"/>
          <p:cNvSpPr txBox="1"/>
          <p:nvPr/>
        </p:nvSpPr>
        <p:spPr>
          <a:xfrm>
            <a:off x="6156176" y="1124744"/>
            <a:ext cx="1080424" cy="307777"/>
          </a:xfrm>
          <a:prstGeom prst="rect">
            <a:avLst/>
          </a:prstGeom>
          <a:noFill/>
        </p:spPr>
        <p:txBody>
          <a:bodyPr wrap="none" rtlCol="0">
            <a:spAutoFit/>
          </a:bodyPr>
          <a:lstStyle/>
          <a:p>
            <a:r>
              <a:rPr lang="fr-FR" sz="1400" b="1" dirty="0">
                <a:solidFill>
                  <a:schemeClr val="tx2">
                    <a:lumMod val="60000"/>
                    <a:lumOff val="40000"/>
                  </a:schemeClr>
                </a:solidFill>
              </a:rPr>
              <a:t>Etat d’esprit</a:t>
            </a:r>
          </a:p>
        </p:txBody>
      </p:sp>
      <p:sp>
        <p:nvSpPr>
          <p:cNvPr id="20" name="ZoneTexte 19"/>
          <p:cNvSpPr txBox="1"/>
          <p:nvPr/>
        </p:nvSpPr>
        <p:spPr>
          <a:xfrm>
            <a:off x="747672" y="2179276"/>
            <a:ext cx="3824328" cy="3816429"/>
          </a:xfrm>
          <a:prstGeom prst="rect">
            <a:avLst/>
          </a:prstGeom>
          <a:noFill/>
        </p:spPr>
        <p:txBody>
          <a:bodyPr wrap="square" rtlCol="0">
            <a:spAutoFit/>
          </a:bodyPr>
          <a:lstStyle/>
          <a:p>
            <a:r>
              <a:rPr lang="fr-FR" sz="1400" b="1" dirty="0">
                <a:solidFill>
                  <a:schemeClr val="tx2">
                    <a:lumMod val="60000"/>
                    <a:lumOff val="40000"/>
                  </a:schemeClr>
                </a:solidFill>
              </a:rPr>
              <a:t>Conseils de rédaction</a:t>
            </a:r>
          </a:p>
          <a:p>
            <a:r>
              <a:rPr lang="fr-FR" sz="1200" dirty="0"/>
              <a:t>Le texte raconte une histoire, une expérience :</a:t>
            </a:r>
            <a:r>
              <a:rPr lang="fr-FR" sz="1200" dirty="0">
                <a:solidFill>
                  <a:schemeClr val="tx2">
                    <a:lumMod val="60000"/>
                    <a:lumOff val="40000"/>
                  </a:schemeClr>
                </a:solidFill>
              </a:rPr>
              <a:t> </a:t>
            </a:r>
            <a:r>
              <a:rPr lang="fr-FR" sz="1200" i="1" dirty="0">
                <a:solidFill>
                  <a:schemeClr val="tx2">
                    <a:lumMod val="60000"/>
                    <a:lumOff val="40000"/>
                  </a:schemeClr>
                </a:solidFill>
              </a:rPr>
              <a:t>le premier qui a fait son lit et préparé son nid douillet, remonte dare-dare </a:t>
            </a:r>
          </a:p>
          <a:p>
            <a:endParaRPr lang="fr-FR" sz="1200" dirty="0"/>
          </a:p>
          <a:p>
            <a:r>
              <a:rPr lang="fr-FR" sz="1200" dirty="0"/>
              <a:t>Il utilise une expression enfantine </a:t>
            </a:r>
            <a:r>
              <a:rPr lang="fr-FR" sz="1200" i="1" dirty="0">
                <a:solidFill>
                  <a:schemeClr val="tx2">
                    <a:lumMod val="60000"/>
                    <a:lumOff val="40000"/>
                  </a:schemeClr>
                </a:solidFill>
              </a:rPr>
              <a:t>Le premier qui… </a:t>
            </a:r>
            <a:r>
              <a:rPr lang="fr-FR" sz="1200" dirty="0"/>
              <a:t>et termine par la promesse de la Vallée de la Dordogne. On sent l’enfance, la famille, se retrouver entre cousins.</a:t>
            </a:r>
          </a:p>
          <a:p>
            <a:endParaRPr lang="fr-FR" sz="1200" dirty="0"/>
          </a:p>
          <a:p>
            <a:r>
              <a:rPr lang="fr-FR" sz="1200" dirty="0"/>
              <a:t>Les sens : sentir, entendre, voir.</a:t>
            </a:r>
          </a:p>
          <a:p>
            <a:endParaRPr lang="fr-FR" sz="1200" dirty="0"/>
          </a:p>
          <a:p>
            <a:r>
              <a:rPr lang="fr-FR" sz="1200" dirty="0"/>
              <a:t>Les onomatopées </a:t>
            </a:r>
            <a:r>
              <a:rPr lang="fr-FR" sz="1200" i="1" dirty="0">
                <a:solidFill>
                  <a:schemeClr val="tx2">
                    <a:lumMod val="60000"/>
                    <a:lumOff val="40000"/>
                  </a:schemeClr>
                </a:solidFill>
              </a:rPr>
              <a:t>chut </a:t>
            </a:r>
          </a:p>
          <a:p>
            <a:endParaRPr lang="fr-FR" sz="1200" dirty="0"/>
          </a:p>
          <a:p>
            <a:r>
              <a:rPr lang="fr-FR" sz="1200" dirty="0"/>
              <a:t>Le texte est  au présent : joie de l’instant</a:t>
            </a:r>
          </a:p>
          <a:p>
            <a:endParaRPr lang="fr-FR" sz="1200" dirty="0"/>
          </a:p>
          <a:p>
            <a:r>
              <a:rPr lang="fr-FR" sz="1200" dirty="0"/>
              <a:t>Le mot </a:t>
            </a:r>
            <a:r>
              <a:rPr lang="fr-FR" sz="1200" i="1" dirty="0">
                <a:solidFill>
                  <a:schemeClr val="tx2">
                    <a:lumMod val="60000"/>
                    <a:lumOff val="40000"/>
                  </a:schemeClr>
                </a:solidFill>
              </a:rPr>
              <a:t>dare-dare</a:t>
            </a:r>
            <a:r>
              <a:rPr lang="fr-FR" sz="1200" dirty="0"/>
              <a:t> est étonnant.</a:t>
            </a:r>
          </a:p>
          <a:p>
            <a:endParaRPr lang="fr-FR" sz="1200" b="1" dirty="0">
              <a:solidFill>
                <a:schemeClr val="accent5">
                  <a:lumMod val="75000"/>
                </a:schemeClr>
              </a:solidFill>
            </a:endParaRPr>
          </a:p>
          <a:p>
            <a:r>
              <a:rPr lang="fr-FR" sz="1200" b="1" dirty="0">
                <a:solidFill>
                  <a:schemeClr val="tx2">
                    <a:lumMod val="60000"/>
                    <a:lumOff val="40000"/>
                  </a:schemeClr>
                </a:solidFill>
              </a:rPr>
              <a:t>L’astuce</a:t>
            </a:r>
          </a:p>
          <a:p>
            <a:r>
              <a:rPr lang="fr-FR" sz="1200" dirty="0">
                <a:solidFill>
                  <a:schemeClr val="tx2">
                    <a:lumMod val="60000"/>
                    <a:lumOff val="40000"/>
                  </a:schemeClr>
                </a:solidFill>
              </a:rPr>
              <a:t>Imaginez-vous vivre l’expérience, racontez ce que vous ressentez à travers vos 5 sens.</a:t>
            </a:r>
          </a:p>
        </p:txBody>
      </p:sp>
      <p:sp>
        <p:nvSpPr>
          <p:cNvPr id="3" name="Rectangle 2"/>
          <p:cNvSpPr/>
          <p:nvPr/>
        </p:nvSpPr>
        <p:spPr>
          <a:xfrm>
            <a:off x="6156176" y="1397838"/>
            <a:ext cx="1276824" cy="276999"/>
          </a:xfrm>
          <a:prstGeom prst="rect">
            <a:avLst/>
          </a:prstGeom>
        </p:spPr>
        <p:txBody>
          <a:bodyPr wrap="none">
            <a:spAutoFit/>
          </a:bodyPr>
          <a:lstStyle/>
          <a:p>
            <a:r>
              <a:rPr lang="fr-FR" sz="1200" dirty="0"/>
              <a:t>A besoin de rêver</a:t>
            </a:r>
          </a:p>
        </p:txBody>
      </p:sp>
      <p:sp>
        <p:nvSpPr>
          <p:cNvPr id="16" name="Rectangle 15"/>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362" name="Picture 2"/>
          <p:cNvPicPr>
            <a:picLocks noChangeAspect="1" noChangeArrowheads="1"/>
          </p:cNvPicPr>
          <p:nvPr/>
        </p:nvPicPr>
        <p:blipFill>
          <a:blip r:embed="rId3" cstate="print"/>
          <a:srcRect/>
          <a:stretch>
            <a:fillRect/>
          </a:stretch>
        </p:blipFill>
        <p:spPr bwMode="auto">
          <a:xfrm>
            <a:off x="4596599" y="4497470"/>
            <a:ext cx="4367889" cy="1955866"/>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4572000" y="2780928"/>
            <a:ext cx="4316413" cy="1276115"/>
          </a:xfrm>
          <a:prstGeom prst="rect">
            <a:avLst/>
          </a:prstGeom>
          <a:noFill/>
          <a:ln w="9525">
            <a:noFill/>
            <a:miter lim="800000"/>
            <a:headEnd/>
            <a:tailEnd/>
          </a:ln>
        </p:spPr>
      </p:pic>
      <p:sp>
        <p:nvSpPr>
          <p:cNvPr id="28" name="ZoneTexte 27"/>
          <p:cNvSpPr txBox="1"/>
          <p:nvPr/>
        </p:nvSpPr>
        <p:spPr>
          <a:xfrm>
            <a:off x="4560535" y="2134597"/>
            <a:ext cx="875561" cy="646331"/>
          </a:xfrm>
          <a:prstGeom prst="rect">
            <a:avLst/>
          </a:prstGeom>
          <a:noFill/>
        </p:spPr>
        <p:txBody>
          <a:bodyPr wrap="none" rtlCol="0">
            <a:spAutoFit/>
          </a:bodyPr>
          <a:lstStyle/>
          <a:p>
            <a:br>
              <a:rPr lang="fr-FR" dirty="0">
                <a:solidFill>
                  <a:schemeClr val="tx2">
                    <a:lumMod val="60000"/>
                    <a:lumOff val="40000"/>
                  </a:schemeClr>
                </a:solidFill>
              </a:rPr>
            </a:br>
            <a:r>
              <a:rPr lang="fr-FR" dirty="0">
                <a:solidFill>
                  <a:schemeClr val="tx2">
                    <a:lumMod val="60000"/>
                    <a:lumOff val="40000"/>
                  </a:schemeClr>
                </a:solidFill>
              </a:rPr>
              <a:t>AVANT</a:t>
            </a:r>
            <a:r>
              <a:rPr lang="fr-FR" dirty="0"/>
              <a:t> </a:t>
            </a:r>
          </a:p>
        </p:txBody>
      </p:sp>
      <p:sp>
        <p:nvSpPr>
          <p:cNvPr id="29" name="ZoneTexte 28"/>
          <p:cNvSpPr txBox="1"/>
          <p:nvPr/>
        </p:nvSpPr>
        <p:spPr>
          <a:xfrm>
            <a:off x="4572000" y="4149080"/>
            <a:ext cx="1979901" cy="369332"/>
          </a:xfrm>
          <a:prstGeom prst="rect">
            <a:avLst/>
          </a:prstGeom>
          <a:noFill/>
        </p:spPr>
        <p:txBody>
          <a:bodyPr wrap="none" rtlCol="0">
            <a:spAutoFit/>
          </a:bodyPr>
          <a:lstStyle/>
          <a:p>
            <a:r>
              <a:rPr lang="fr-FR" dirty="0">
                <a:solidFill>
                  <a:schemeClr val="tx2">
                    <a:lumMod val="60000"/>
                    <a:lumOff val="40000"/>
                  </a:schemeClr>
                </a:solidFill>
              </a:rPr>
              <a:t>APRÈS</a:t>
            </a:r>
            <a:r>
              <a:rPr lang="fr-FR" dirty="0"/>
              <a:t> </a:t>
            </a:r>
            <a:r>
              <a:rPr lang="fr-FR" dirty="0">
                <a:solidFill>
                  <a:schemeClr val="tx2">
                    <a:lumMod val="60000"/>
                    <a:lumOff val="40000"/>
                  </a:schemeClr>
                </a:solidFill>
              </a:rPr>
              <a:t>RÉECRITURE</a:t>
            </a:r>
          </a:p>
        </p:txBody>
      </p:sp>
      <p:sp>
        <p:nvSpPr>
          <p:cNvPr id="21" name="Rectangle 20"/>
          <p:cNvSpPr/>
          <p:nvPr/>
        </p:nvSpPr>
        <p:spPr>
          <a:xfrm>
            <a:off x="4499992" y="2348880"/>
            <a:ext cx="4464496" cy="4032448"/>
          </a:xfrm>
          <a:prstGeom prst="rect">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4427984" y="1988840"/>
            <a:ext cx="2088329" cy="369332"/>
          </a:xfrm>
          <a:prstGeom prst="rect">
            <a:avLst/>
          </a:prstGeom>
          <a:noFill/>
        </p:spPr>
        <p:txBody>
          <a:bodyPr wrap="none" rtlCol="0">
            <a:spAutoFit/>
          </a:bodyPr>
          <a:lstStyle/>
          <a:p>
            <a:r>
              <a:rPr lang="fr-FR" dirty="0">
                <a:solidFill>
                  <a:schemeClr val="tx2">
                    <a:lumMod val="60000"/>
                    <a:lumOff val="40000"/>
                  </a:schemeClr>
                </a:solidFill>
              </a:rPr>
              <a:t>Le gite de la </a:t>
            </a:r>
            <a:r>
              <a:rPr lang="fr-FR" dirty="0" err="1">
                <a:solidFill>
                  <a:schemeClr val="tx2">
                    <a:lumMod val="60000"/>
                    <a:lumOff val="40000"/>
                  </a:schemeClr>
                </a:solidFill>
              </a:rPr>
              <a:t>Mérelle</a:t>
            </a:r>
            <a:endParaRPr lang="fr-FR" dirty="0"/>
          </a:p>
        </p:txBody>
      </p:sp>
    </p:spTree>
    <p:extLst>
      <p:ext uri="{BB962C8B-B14F-4D97-AF65-F5344CB8AC3E}">
        <p14:creationId xmlns:p14="http://schemas.microsoft.com/office/powerpoint/2010/main" val="887367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55576" y="1340768"/>
            <a:ext cx="5328592" cy="576064"/>
          </a:xfrm>
          <a:prstGeom prst="wedgeRectCallout">
            <a:avLst>
              <a:gd name="adj1" fmla="val -35279"/>
              <a:gd name="adj2" fmla="val 74480"/>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rPr>
              <a:t>Web &amp; print </a:t>
            </a: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 raconter un lieu</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7" name="ZoneTexte 16"/>
          <p:cNvSpPr txBox="1"/>
          <p:nvPr/>
        </p:nvSpPr>
        <p:spPr>
          <a:xfrm>
            <a:off x="755576" y="1052736"/>
            <a:ext cx="5328592" cy="800219"/>
          </a:xfrm>
          <a:prstGeom prst="rect">
            <a:avLst/>
          </a:prstGeom>
          <a:noFill/>
        </p:spPr>
        <p:txBody>
          <a:bodyPr wrap="square" rtlCol="0">
            <a:spAutoFit/>
          </a:bodyPr>
          <a:lstStyle/>
          <a:p>
            <a:r>
              <a:rPr lang="fr-FR" dirty="0"/>
              <a:t>Valérie</a:t>
            </a:r>
            <a:br>
              <a:rPr lang="fr-FR" dirty="0"/>
            </a:br>
            <a:r>
              <a:rPr lang="fr-FR" sz="1400" dirty="0"/>
              <a:t>« Je suis stressée, j’ai besoin de déconnecter. » « Est-ce que cet endroit va me faire voyager ? » « Est-ce qu’il va me surprendre ? »</a:t>
            </a:r>
          </a:p>
        </p:txBody>
      </p:sp>
      <p:sp>
        <p:nvSpPr>
          <p:cNvPr id="19" name="ZoneTexte 18"/>
          <p:cNvSpPr txBox="1"/>
          <p:nvPr/>
        </p:nvSpPr>
        <p:spPr>
          <a:xfrm>
            <a:off x="6156176" y="1124744"/>
            <a:ext cx="1080424" cy="307777"/>
          </a:xfrm>
          <a:prstGeom prst="rect">
            <a:avLst/>
          </a:prstGeom>
          <a:noFill/>
        </p:spPr>
        <p:txBody>
          <a:bodyPr wrap="none" rtlCol="0">
            <a:spAutoFit/>
          </a:bodyPr>
          <a:lstStyle/>
          <a:p>
            <a:r>
              <a:rPr lang="fr-FR" sz="1400" b="1" dirty="0">
                <a:solidFill>
                  <a:schemeClr val="tx2">
                    <a:lumMod val="60000"/>
                    <a:lumOff val="40000"/>
                  </a:schemeClr>
                </a:solidFill>
              </a:rPr>
              <a:t>Etat d’esprit</a:t>
            </a:r>
          </a:p>
        </p:txBody>
      </p:sp>
      <p:sp>
        <p:nvSpPr>
          <p:cNvPr id="20" name="ZoneTexte 19"/>
          <p:cNvSpPr txBox="1"/>
          <p:nvPr/>
        </p:nvSpPr>
        <p:spPr>
          <a:xfrm>
            <a:off x="747672" y="2179276"/>
            <a:ext cx="3824328" cy="3262432"/>
          </a:xfrm>
          <a:prstGeom prst="rect">
            <a:avLst/>
          </a:prstGeom>
          <a:noFill/>
        </p:spPr>
        <p:txBody>
          <a:bodyPr wrap="square" rtlCol="0">
            <a:spAutoFit/>
          </a:bodyPr>
          <a:lstStyle/>
          <a:p>
            <a:r>
              <a:rPr lang="fr-FR" sz="1400" b="1" dirty="0">
                <a:solidFill>
                  <a:schemeClr val="tx2">
                    <a:lumMod val="60000"/>
                    <a:lumOff val="40000"/>
                  </a:schemeClr>
                </a:solidFill>
              </a:rPr>
              <a:t>Conseils de rédaction</a:t>
            </a:r>
          </a:p>
          <a:p>
            <a:r>
              <a:rPr lang="fr-FR" sz="1200" dirty="0"/>
              <a:t>Le texte raconte une histoire, une expérience : la visite de l’atelier du peintre René </a:t>
            </a:r>
            <a:r>
              <a:rPr lang="fr-FR" sz="1200" dirty="0" err="1"/>
              <a:t>Boutang</a:t>
            </a:r>
            <a:r>
              <a:rPr lang="fr-FR" sz="1200" dirty="0"/>
              <a:t> </a:t>
            </a:r>
          </a:p>
          <a:p>
            <a:endParaRPr lang="fr-FR" sz="1200" dirty="0"/>
          </a:p>
          <a:p>
            <a:r>
              <a:rPr lang="fr-FR" sz="1200" dirty="0"/>
              <a:t>Il s’adresse aux lecteurs : </a:t>
            </a:r>
            <a:r>
              <a:rPr lang="fr-FR" sz="1200" i="1" dirty="0">
                <a:solidFill>
                  <a:schemeClr val="tx2">
                    <a:lumMod val="60000"/>
                    <a:lumOff val="40000"/>
                  </a:schemeClr>
                </a:solidFill>
              </a:rPr>
              <a:t>« Vous ne pouvez pas le rater ! » </a:t>
            </a:r>
            <a:r>
              <a:rPr lang="fr-FR" sz="1200" dirty="0"/>
              <a:t>Avec un langage familier mais non vulgaire </a:t>
            </a:r>
          </a:p>
          <a:p>
            <a:endParaRPr lang="fr-FR" sz="1200" dirty="0"/>
          </a:p>
          <a:p>
            <a:r>
              <a:rPr lang="fr-FR" sz="1200" dirty="0"/>
              <a:t>Les sens : sentir, entendre, voir. Le texte décrit ce que voit le visiteur, la visiteuse dans l’atelier.</a:t>
            </a:r>
          </a:p>
          <a:p>
            <a:endParaRPr lang="fr-FR" sz="1200" dirty="0"/>
          </a:p>
          <a:p>
            <a:r>
              <a:rPr lang="fr-FR" sz="1200" dirty="0"/>
              <a:t>Le texte est  au présent : joie de l’instant</a:t>
            </a:r>
          </a:p>
          <a:p>
            <a:endParaRPr lang="fr-FR" sz="1200" dirty="0"/>
          </a:p>
          <a:p>
            <a:r>
              <a:rPr lang="fr-FR" sz="1200" dirty="0"/>
              <a:t>Le mot « titiller » est étonnant.</a:t>
            </a:r>
          </a:p>
          <a:p>
            <a:endParaRPr lang="fr-FR" sz="1200" b="1" dirty="0">
              <a:solidFill>
                <a:schemeClr val="accent5">
                  <a:lumMod val="75000"/>
                </a:schemeClr>
              </a:solidFill>
            </a:endParaRPr>
          </a:p>
          <a:p>
            <a:r>
              <a:rPr lang="fr-FR" sz="1200" b="1" dirty="0">
                <a:solidFill>
                  <a:schemeClr val="tx2">
                    <a:lumMod val="60000"/>
                    <a:lumOff val="40000"/>
                  </a:schemeClr>
                </a:solidFill>
              </a:rPr>
              <a:t>L’astuce</a:t>
            </a:r>
          </a:p>
          <a:p>
            <a:r>
              <a:rPr lang="fr-FR" sz="1200" dirty="0">
                <a:solidFill>
                  <a:schemeClr val="tx2">
                    <a:lumMod val="60000"/>
                    <a:lumOff val="40000"/>
                  </a:schemeClr>
                </a:solidFill>
              </a:rPr>
              <a:t>Imaginez-vous vivre l’expérience, racontez ce que vous ressentez à travers vos 5 sens.</a:t>
            </a:r>
          </a:p>
        </p:txBody>
      </p:sp>
      <p:sp>
        <p:nvSpPr>
          <p:cNvPr id="3" name="Rectangle 2"/>
          <p:cNvSpPr/>
          <p:nvPr/>
        </p:nvSpPr>
        <p:spPr>
          <a:xfrm>
            <a:off x="6156176" y="1397838"/>
            <a:ext cx="1276824" cy="276999"/>
          </a:xfrm>
          <a:prstGeom prst="rect">
            <a:avLst/>
          </a:prstGeom>
        </p:spPr>
        <p:txBody>
          <a:bodyPr wrap="none">
            <a:spAutoFit/>
          </a:bodyPr>
          <a:lstStyle/>
          <a:p>
            <a:r>
              <a:rPr lang="fr-FR" sz="1200" dirty="0"/>
              <a:t>A besoin de rêver</a:t>
            </a:r>
          </a:p>
        </p:txBody>
      </p:sp>
      <p:sp>
        <p:nvSpPr>
          <p:cNvPr id="16" name="Rectangle 15"/>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4560535" y="2134597"/>
            <a:ext cx="875561" cy="646331"/>
          </a:xfrm>
          <a:prstGeom prst="rect">
            <a:avLst/>
          </a:prstGeom>
          <a:noFill/>
        </p:spPr>
        <p:txBody>
          <a:bodyPr wrap="none" rtlCol="0">
            <a:spAutoFit/>
          </a:bodyPr>
          <a:lstStyle/>
          <a:p>
            <a:br>
              <a:rPr lang="fr-FR" dirty="0">
                <a:solidFill>
                  <a:schemeClr val="tx2">
                    <a:lumMod val="60000"/>
                    <a:lumOff val="40000"/>
                  </a:schemeClr>
                </a:solidFill>
              </a:rPr>
            </a:br>
            <a:r>
              <a:rPr lang="fr-FR" dirty="0">
                <a:solidFill>
                  <a:schemeClr val="tx2">
                    <a:lumMod val="60000"/>
                    <a:lumOff val="40000"/>
                  </a:schemeClr>
                </a:solidFill>
              </a:rPr>
              <a:t>AVANT</a:t>
            </a:r>
            <a:r>
              <a:rPr lang="fr-FR" dirty="0"/>
              <a:t> </a:t>
            </a:r>
          </a:p>
        </p:txBody>
      </p:sp>
      <p:sp>
        <p:nvSpPr>
          <p:cNvPr id="29" name="ZoneTexte 28"/>
          <p:cNvSpPr txBox="1"/>
          <p:nvPr/>
        </p:nvSpPr>
        <p:spPr>
          <a:xfrm>
            <a:off x="4572000" y="4149080"/>
            <a:ext cx="1979901" cy="369332"/>
          </a:xfrm>
          <a:prstGeom prst="rect">
            <a:avLst/>
          </a:prstGeom>
          <a:noFill/>
        </p:spPr>
        <p:txBody>
          <a:bodyPr wrap="none" rtlCol="0">
            <a:spAutoFit/>
          </a:bodyPr>
          <a:lstStyle/>
          <a:p>
            <a:r>
              <a:rPr lang="fr-FR" dirty="0">
                <a:solidFill>
                  <a:schemeClr val="tx2">
                    <a:lumMod val="60000"/>
                    <a:lumOff val="40000"/>
                  </a:schemeClr>
                </a:solidFill>
              </a:rPr>
              <a:t>APRÈS</a:t>
            </a:r>
            <a:r>
              <a:rPr lang="fr-FR" dirty="0"/>
              <a:t> </a:t>
            </a:r>
            <a:r>
              <a:rPr lang="fr-FR" dirty="0">
                <a:solidFill>
                  <a:schemeClr val="tx2">
                    <a:lumMod val="60000"/>
                    <a:lumOff val="40000"/>
                  </a:schemeClr>
                </a:solidFill>
              </a:rPr>
              <a:t>RÉECRITURE</a:t>
            </a:r>
          </a:p>
        </p:txBody>
      </p:sp>
      <p:sp>
        <p:nvSpPr>
          <p:cNvPr id="21" name="Rectangle 20"/>
          <p:cNvSpPr/>
          <p:nvPr/>
        </p:nvSpPr>
        <p:spPr>
          <a:xfrm>
            <a:off x="4499992" y="2348880"/>
            <a:ext cx="4464496" cy="4032448"/>
          </a:xfrm>
          <a:prstGeom prst="rect">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4427984" y="1988840"/>
            <a:ext cx="2560381" cy="369332"/>
          </a:xfrm>
          <a:prstGeom prst="rect">
            <a:avLst/>
          </a:prstGeom>
          <a:noFill/>
        </p:spPr>
        <p:txBody>
          <a:bodyPr wrap="none" rtlCol="0">
            <a:spAutoFit/>
          </a:bodyPr>
          <a:lstStyle/>
          <a:p>
            <a:r>
              <a:rPr lang="fr-FR" dirty="0">
                <a:solidFill>
                  <a:schemeClr val="tx2">
                    <a:lumMod val="60000"/>
                    <a:lumOff val="40000"/>
                  </a:schemeClr>
                </a:solidFill>
              </a:rPr>
              <a:t>L’atelier de René </a:t>
            </a:r>
            <a:r>
              <a:rPr lang="fr-FR" dirty="0" err="1">
                <a:solidFill>
                  <a:schemeClr val="tx2">
                    <a:lumMod val="60000"/>
                    <a:lumOff val="40000"/>
                  </a:schemeClr>
                </a:solidFill>
              </a:rPr>
              <a:t>Boutang</a:t>
            </a:r>
            <a:endParaRPr lang="fr-FR" dirty="0"/>
          </a:p>
        </p:txBody>
      </p:sp>
      <p:pic>
        <p:nvPicPr>
          <p:cNvPr id="7170" name="Picture 2"/>
          <p:cNvPicPr>
            <a:picLocks noChangeAspect="1" noChangeArrowheads="1"/>
          </p:cNvPicPr>
          <p:nvPr/>
        </p:nvPicPr>
        <p:blipFill>
          <a:blip r:embed="rId3" cstate="print"/>
          <a:srcRect/>
          <a:stretch>
            <a:fillRect/>
          </a:stretch>
        </p:blipFill>
        <p:spPr bwMode="auto">
          <a:xfrm>
            <a:off x="4572000" y="2708920"/>
            <a:ext cx="4273493" cy="1152127"/>
          </a:xfrm>
          <a:prstGeom prst="rect">
            <a:avLst/>
          </a:prstGeom>
          <a:noFill/>
          <a:ln w="9525">
            <a:noFill/>
            <a:miter lim="800000"/>
            <a:headEnd/>
            <a:tailEnd/>
          </a:ln>
        </p:spPr>
      </p:pic>
      <p:pic>
        <p:nvPicPr>
          <p:cNvPr id="7175" name="Picture 7"/>
          <p:cNvPicPr>
            <a:picLocks noChangeAspect="1" noChangeArrowheads="1"/>
          </p:cNvPicPr>
          <p:nvPr/>
        </p:nvPicPr>
        <p:blipFill>
          <a:blip r:embed="rId4" cstate="print"/>
          <a:srcRect/>
          <a:stretch>
            <a:fillRect/>
          </a:stretch>
        </p:blipFill>
        <p:spPr bwMode="auto">
          <a:xfrm>
            <a:off x="4608512" y="4437112"/>
            <a:ext cx="4283968" cy="1833975"/>
          </a:xfrm>
          <a:prstGeom prst="rect">
            <a:avLst/>
          </a:prstGeom>
          <a:noFill/>
          <a:ln w="9525">
            <a:noFill/>
            <a:miter lim="800000"/>
            <a:headEnd/>
            <a:tailEnd/>
          </a:ln>
        </p:spPr>
      </p:pic>
    </p:spTree>
    <p:extLst>
      <p:ext uri="{BB962C8B-B14F-4D97-AF65-F5344CB8AC3E}">
        <p14:creationId xmlns:p14="http://schemas.microsoft.com/office/powerpoint/2010/main" val="887367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55576" y="1340768"/>
            <a:ext cx="5328592" cy="720080"/>
          </a:xfrm>
          <a:prstGeom prst="wedgeRectCallout">
            <a:avLst>
              <a:gd name="adj1" fmla="val -35279"/>
              <a:gd name="adj2" fmla="val 74480"/>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rPr>
              <a:t>Emails – Chaleur &amp; </a:t>
            </a:r>
            <a:r>
              <a:rPr kumimoji="0" lang="en-US" sz="3600" i="0" u="none" strike="noStrike" kern="1200" cap="none" spc="0" normalizeH="0" noProof="0" dirty="0" err="1">
                <a:ln>
                  <a:noFill/>
                </a:ln>
                <a:solidFill>
                  <a:schemeClr val="accent1">
                    <a:lumMod val="75000"/>
                  </a:schemeClr>
                </a:solidFill>
                <a:effectLst/>
                <a:uLnTx/>
                <a:uFillTx/>
                <a:latin typeface="Arial Narrow" pitchFamily="34" charset="0"/>
                <a:ea typeface="+mj-ea"/>
                <a:cs typeface="Arial" pitchFamily="34" charset="0"/>
              </a:rPr>
              <a:t>gentillesse</a:t>
            </a:r>
            <a:r>
              <a:rPr kumimoji="0" lang="en-US" sz="3600" i="0" u="none" strike="noStrike" kern="1200" cap="none" spc="0" normalizeH="0" noProof="0" dirty="0">
                <a:ln>
                  <a:noFill/>
                </a:ln>
                <a:solidFill>
                  <a:schemeClr val="accent1">
                    <a:lumMod val="75000"/>
                  </a:schemeClr>
                </a:solidFill>
                <a:effectLst/>
                <a:uLnTx/>
                <a:uFillTx/>
                <a:latin typeface="Arial Narrow" pitchFamily="34" charset="0"/>
                <a:ea typeface="+mj-ea"/>
                <a:cs typeface="Arial" pitchFamily="34" charset="0"/>
              </a:rPr>
              <a:t> </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7" name="ZoneTexte 16"/>
          <p:cNvSpPr txBox="1"/>
          <p:nvPr/>
        </p:nvSpPr>
        <p:spPr>
          <a:xfrm>
            <a:off x="683568" y="1052736"/>
            <a:ext cx="5472608" cy="1015663"/>
          </a:xfrm>
          <a:prstGeom prst="rect">
            <a:avLst/>
          </a:prstGeom>
          <a:noFill/>
        </p:spPr>
        <p:txBody>
          <a:bodyPr wrap="square" rtlCol="0">
            <a:spAutoFit/>
          </a:bodyPr>
          <a:lstStyle/>
          <a:p>
            <a:r>
              <a:rPr lang="fr-FR" dirty="0"/>
              <a:t>Valérie</a:t>
            </a:r>
            <a:br>
              <a:rPr lang="fr-FR" dirty="0"/>
            </a:br>
            <a:r>
              <a:rPr lang="fr-FR" sz="1400" dirty="0"/>
              <a:t>«J’aime La Vallée de la Dordogne mais tellement de mails à lire ! Je clique s’ils me font rêver ou une belle offre, en rapport avec mes centres  d’intérêts. »</a:t>
            </a:r>
          </a:p>
        </p:txBody>
      </p:sp>
      <p:sp>
        <p:nvSpPr>
          <p:cNvPr id="19" name="ZoneTexte 18"/>
          <p:cNvSpPr txBox="1"/>
          <p:nvPr/>
        </p:nvSpPr>
        <p:spPr>
          <a:xfrm>
            <a:off x="6156177" y="1124744"/>
            <a:ext cx="2232248" cy="1231106"/>
          </a:xfrm>
          <a:prstGeom prst="rect">
            <a:avLst/>
          </a:prstGeom>
          <a:noFill/>
        </p:spPr>
        <p:txBody>
          <a:bodyPr wrap="square" rtlCol="0">
            <a:spAutoFit/>
          </a:bodyPr>
          <a:lstStyle/>
          <a:p>
            <a:r>
              <a:rPr lang="fr-FR" sz="1400" b="1" dirty="0">
                <a:solidFill>
                  <a:schemeClr val="accent6">
                    <a:lumMod val="75000"/>
                  </a:schemeClr>
                </a:solidFill>
              </a:rPr>
              <a:t>Etat d’esprit</a:t>
            </a:r>
          </a:p>
          <a:p>
            <a:r>
              <a:rPr lang="fr-FR" sz="1200" dirty="0"/>
              <a:t>Pressé(e)</a:t>
            </a:r>
          </a:p>
          <a:p>
            <a:r>
              <a:rPr lang="fr-FR" sz="1200" dirty="0"/>
              <a:t>Envie de rêver, de rire</a:t>
            </a:r>
            <a:br>
              <a:rPr lang="fr-FR" sz="1200" dirty="0"/>
            </a:br>
            <a:r>
              <a:rPr lang="fr-FR" sz="1200" dirty="0"/>
              <a:t>Bons plans</a:t>
            </a:r>
          </a:p>
          <a:p>
            <a:endParaRPr lang="fr-FR" sz="1200" dirty="0"/>
          </a:p>
          <a:p>
            <a:endParaRPr lang="fr-FR" sz="1200" dirty="0"/>
          </a:p>
        </p:txBody>
      </p:sp>
      <p:sp>
        <p:nvSpPr>
          <p:cNvPr id="20" name="ZoneTexte 19"/>
          <p:cNvSpPr txBox="1"/>
          <p:nvPr/>
        </p:nvSpPr>
        <p:spPr>
          <a:xfrm>
            <a:off x="683568" y="2276872"/>
            <a:ext cx="3168352" cy="3262432"/>
          </a:xfrm>
          <a:prstGeom prst="rect">
            <a:avLst/>
          </a:prstGeom>
          <a:noFill/>
        </p:spPr>
        <p:txBody>
          <a:bodyPr wrap="square" rtlCol="0">
            <a:spAutoFit/>
          </a:bodyPr>
          <a:lstStyle/>
          <a:p>
            <a:r>
              <a:rPr lang="fr-FR" sz="1400" b="1" dirty="0">
                <a:solidFill>
                  <a:schemeClr val="accent6">
                    <a:lumMod val="75000"/>
                  </a:schemeClr>
                </a:solidFill>
              </a:rPr>
              <a:t>Conseils de rédaction</a:t>
            </a:r>
            <a:br>
              <a:rPr lang="fr-FR" sz="1400" b="1" dirty="0">
                <a:solidFill>
                  <a:schemeClr val="accent6">
                    <a:lumMod val="75000"/>
                  </a:schemeClr>
                </a:solidFill>
              </a:rPr>
            </a:br>
            <a:r>
              <a:rPr lang="fr-FR" sz="1200" dirty="0"/>
              <a:t> </a:t>
            </a:r>
          </a:p>
          <a:p>
            <a:pPr>
              <a:buFont typeface="Wingdings" pitchFamily="2" charset="2"/>
              <a:buChar char="ü"/>
            </a:pPr>
            <a:r>
              <a:rPr lang="fr-FR" sz="1200" dirty="0"/>
              <a:t>Utiliser le vouvoiement</a:t>
            </a:r>
          </a:p>
          <a:p>
            <a:pPr>
              <a:buFont typeface="Wingdings" pitchFamily="2" charset="2"/>
              <a:buChar char="ü"/>
            </a:pPr>
            <a:r>
              <a:rPr lang="fr-FR" sz="1200" dirty="0"/>
              <a:t>Raconter l’évasion</a:t>
            </a:r>
          </a:p>
          <a:p>
            <a:pPr>
              <a:buFont typeface="Wingdings" pitchFamily="2" charset="2"/>
              <a:buChar char="ü"/>
            </a:pPr>
            <a:r>
              <a:rPr lang="fr-FR" sz="1200" dirty="0"/>
              <a:t> Vocabulaire de la sensorialité</a:t>
            </a:r>
          </a:p>
          <a:p>
            <a:pPr>
              <a:buFont typeface="Wingdings" pitchFamily="2" charset="2"/>
              <a:buChar char="ü"/>
            </a:pPr>
            <a:r>
              <a:rPr lang="fr-FR" sz="1200" dirty="0"/>
              <a:t>Utiliser des mots surprenants</a:t>
            </a:r>
          </a:p>
          <a:p>
            <a:pPr>
              <a:buFont typeface="Wingdings" pitchFamily="2" charset="2"/>
              <a:buChar char="ü"/>
            </a:pPr>
            <a:r>
              <a:rPr lang="fr-FR" sz="1200" dirty="0"/>
              <a:t>Personnifier la Vallée de la Dordogne</a:t>
            </a:r>
          </a:p>
          <a:p>
            <a:pPr>
              <a:buFont typeface="Wingdings" pitchFamily="2" charset="2"/>
              <a:buChar char="ü"/>
            </a:pPr>
            <a:r>
              <a:rPr lang="fr-FR" sz="1200" dirty="0"/>
              <a:t>Adopter un principe d’adresse et de signature</a:t>
            </a:r>
          </a:p>
          <a:p>
            <a:pPr>
              <a:buFont typeface="Wingdings" pitchFamily="2" charset="2"/>
              <a:buChar char="ü"/>
            </a:pPr>
            <a:r>
              <a:rPr lang="fr-FR" sz="1200" dirty="0"/>
              <a:t>Commencer et finir les mails toujours de la même façon</a:t>
            </a:r>
          </a:p>
          <a:p>
            <a:pPr>
              <a:buFont typeface="Wingdings" pitchFamily="2" charset="2"/>
              <a:buChar char="ü"/>
            </a:pPr>
            <a:r>
              <a:rPr lang="fr-FR" sz="1200" dirty="0"/>
              <a:t>Titre court, très clair</a:t>
            </a:r>
          </a:p>
          <a:p>
            <a:endParaRPr lang="fr-FR" sz="1200" b="1" dirty="0">
              <a:solidFill>
                <a:schemeClr val="accent5">
                  <a:lumMod val="75000"/>
                </a:schemeClr>
              </a:solidFill>
            </a:endParaRPr>
          </a:p>
          <a:p>
            <a:endParaRPr lang="fr-FR" sz="1200" b="1" dirty="0">
              <a:solidFill>
                <a:schemeClr val="accent5">
                  <a:lumMod val="75000"/>
                </a:schemeClr>
              </a:solidFill>
            </a:endParaRPr>
          </a:p>
          <a:p>
            <a:r>
              <a:rPr lang="fr-FR" sz="1200" b="1" dirty="0">
                <a:solidFill>
                  <a:schemeClr val="tx2">
                    <a:lumMod val="60000"/>
                    <a:lumOff val="40000"/>
                  </a:schemeClr>
                </a:solidFill>
              </a:rPr>
              <a:t>L’astuce</a:t>
            </a:r>
          </a:p>
          <a:p>
            <a:r>
              <a:rPr lang="fr-FR" sz="1200" dirty="0">
                <a:solidFill>
                  <a:schemeClr val="tx2">
                    <a:lumMod val="60000"/>
                    <a:lumOff val="40000"/>
                  </a:schemeClr>
                </a:solidFill>
              </a:rPr>
              <a:t>Construisez votre texte en pensant à vos lecteurs. Etre dans la relation. Prenez soin de vos lecteurs, de vos lectrices.</a:t>
            </a:r>
          </a:p>
        </p:txBody>
      </p:sp>
      <p:sp>
        <p:nvSpPr>
          <p:cNvPr id="28" name="Rectangle 27"/>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36</a:t>
            </a:fld>
            <a:endParaRPr lang="fr-FR" sz="900" b="1" dirty="0"/>
          </a:p>
        </p:txBody>
      </p:sp>
      <p:pic>
        <p:nvPicPr>
          <p:cNvPr id="30"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pic>
        <p:nvPicPr>
          <p:cNvPr id="17415" name="Picture 7"/>
          <p:cNvPicPr>
            <a:picLocks noChangeAspect="1" noChangeArrowheads="1"/>
          </p:cNvPicPr>
          <p:nvPr/>
        </p:nvPicPr>
        <p:blipFill>
          <a:blip r:embed="rId3" cstate="print"/>
          <a:srcRect/>
          <a:stretch>
            <a:fillRect/>
          </a:stretch>
        </p:blipFill>
        <p:spPr bwMode="auto">
          <a:xfrm>
            <a:off x="4788024" y="2340187"/>
            <a:ext cx="3656310" cy="3321061"/>
          </a:xfrm>
          <a:prstGeom prst="rect">
            <a:avLst/>
          </a:prstGeom>
          <a:noFill/>
          <a:ln w="9525">
            <a:noFill/>
            <a:miter lim="800000"/>
            <a:headEnd/>
            <a:tailEnd/>
          </a:ln>
        </p:spPr>
      </p:pic>
      <p:sp>
        <p:nvSpPr>
          <p:cNvPr id="34" name="Rectangle 33"/>
          <p:cNvSpPr/>
          <p:nvPr/>
        </p:nvSpPr>
        <p:spPr>
          <a:xfrm>
            <a:off x="4860032" y="5229200"/>
            <a:ext cx="280831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716016" y="2204864"/>
            <a:ext cx="3888432" cy="3312368"/>
          </a:xfrm>
          <a:prstGeom prst="rect">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72698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55576" y="1340768"/>
            <a:ext cx="5328592" cy="720080"/>
          </a:xfrm>
          <a:prstGeom prst="wedgeRectCallout">
            <a:avLst>
              <a:gd name="adj1" fmla="val -35279"/>
              <a:gd name="adj2" fmla="val 74480"/>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err="1">
                <a:ln>
                  <a:noFill/>
                </a:ln>
                <a:solidFill>
                  <a:schemeClr val="accent1">
                    <a:lumMod val="75000"/>
                  </a:schemeClr>
                </a:solidFill>
                <a:effectLst/>
                <a:uLnTx/>
                <a:uFillTx/>
                <a:latin typeface="Arial Narrow" pitchFamily="34" charset="0"/>
                <a:ea typeface="+mj-ea"/>
                <a:cs typeface="Arial" pitchFamily="34" charset="0"/>
              </a:rPr>
              <a:t>Facebook</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7" name="ZoneTexte 16"/>
          <p:cNvSpPr txBox="1"/>
          <p:nvPr/>
        </p:nvSpPr>
        <p:spPr>
          <a:xfrm>
            <a:off x="755576" y="1052736"/>
            <a:ext cx="5328592" cy="1015663"/>
          </a:xfrm>
          <a:prstGeom prst="rect">
            <a:avLst/>
          </a:prstGeom>
          <a:noFill/>
        </p:spPr>
        <p:txBody>
          <a:bodyPr wrap="square" rtlCol="0">
            <a:spAutoFit/>
          </a:bodyPr>
          <a:lstStyle/>
          <a:p>
            <a:r>
              <a:rPr lang="fr-FR" dirty="0"/>
              <a:t>Valérie</a:t>
            </a:r>
            <a:br>
              <a:rPr lang="fr-FR" dirty="0"/>
            </a:br>
            <a:r>
              <a:rPr lang="fr-FR" sz="1400" dirty="0"/>
              <a:t>«J’aime la Vallée de la Dordogne sur </a:t>
            </a:r>
            <a:r>
              <a:rPr lang="fr-FR" sz="1400" dirty="0" err="1"/>
              <a:t>Facebook</a:t>
            </a:r>
            <a:r>
              <a:rPr lang="fr-FR" sz="1400" dirty="0"/>
              <a:t> mais j’ai tellement de </a:t>
            </a:r>
            <a:r>
              <a:rPr lang="fr-FR" sz="1400" dirty="0" err="1"/>
              <a:t>posts</a:t>
            </a:r>
            <a:r>
              <a:rPr lang="fr-FR" sz="1400" dirty="0"/>
              <a:t> à lire ! Il faut vraiment que le texte m’interpelle, qu’il me fasse rire ou rêver. »</a:t>
            </a:r>
          </a:p>
        </p:txBody>
      </p:sp>
      <p:sp>
        <p:nvSpPr>
          <p:cNvPr id="19" name="ZoneTexte 18"/>
          <p:cNvSpPr txBox="1"/>
          <p:nvPr/>
        </p:nvSpPr>
        <p:spPr>
          <a:xfrm>
            <a:off x="6156177" y="1124744"/>
            <a:ext cx="2232248" cy="861774"/>
          </a:xfrm>
          <a:prstGeom prst="rect">
            <a:avLst/>
          </a:prstGeom>
          <a:noFill/>
        </p:spPr>
        <p:txBody>
          <a:bodyPr wrap="square" rtlCol="0">
            <a:spAutoFit/>
          </a:bodyPr>
          <a:lstStyle/>
          <a:p>
            <a:r>
              <a:rPr lang="fr-FR" sz="1400" b="1" dirty="0">
                <a:solidFill>
                  <a:schemeClr val="accent6">
                    <a:lumMod val="75000"/>
                  </a:schemeClr>
                </a:solidFill>
              </a:rPr>
              <a:t>Etat d’esprit</a:t>
            </a:r>
          </a:p>
          <a:p>
            <a:r>
              <a:rPr lang="fr-FR" sz="1200" dirty="0"/>
              <a:t>Envie de rêver</a:t>
            </a:r>
          </a:p>
          <a:p>
            <a:r>
              <a:rPr lang="fr-FR" sz="1200" dirty="0"/>
              <a:t>Bons plans</a:t>
            </a:r>
          </a:p>
          <a:p>
            <a:r>
              <a:rPr lang="fr-FR" sz="1200" dirty="0"/>
              <a:t>Donner mon avis, partager</a:t>
            </a:r>
          </a:p>
        </p:txBody>
      </p:sp>
      <p:sp>
        <p:nvSpPr>
          <p:cNvPr id="28" name="Rectangle 27"/>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755576" y="2492896"/>
            <a:ext cx="4572000" cy="3600986"/>
          </a:xfrm>
          <a:prstGeom prst="rect">
            <a:avLst/>
          </a:prstGeom>
        </p:spPr>
        <p:txBody>
          <a:bodyPr>
            <a:spAutoFit/>
          </a:bodyPr>
          <a:lstStyle/>
          <a:p>
            <a:r>
              <a:rPr lang="fr-FR" sz="1200" b="1" dirty="0">
                <a:solidFill>
                  <a:schemeClr val="accent6">
                    <a:lumMod val="75000"/>
                  </a:schemeClr>
                </a:solidFill>
              </a:rPr>
              <a:t>Conseils de rédaction </a:t>
            </a:r>
            <a:br>
              <a:rPr lang="fr-FR" sz="1200" b="1" dirty="0">
                <a:solidFill>
                  <a:schemeClr val="accent6">
                    <a:lumMod val="75000"/>
                  </a:schemeClr>
                </a:solidFill>
              </a:rPr>
            </a:br>
            <a:r>
              <a:rPr lang="fr-FR" sz="1200" dirty="0"/>
              <a:t> </a:t>
            </a:r>
          </a:p>
          <a:p>
            <a:pPr>
              <a:buFont typeface="Wingdings" pitchFamily="2" charset="2"/>
              <a:buChar char="ü"/>
            </a:pPr>
            <a:r>
              <a:rPr lang="fr-FR" sz="1200" dirty="0"/>
              <a:t>Raconter des histoires, des expériences </a:t>
            </a:r>
            <a:r>
              <a:rPr lang="fr-FR" sz="1200" i="1" dirty="0">
                <a:solidFill>
                  <a:schemeClr val="tx2">
                    <a:lumMod val="60000"/>
                    <a:lumOff val="40000"/>
                  </a:schemeClr>
                </a:solidFill>
              </a:rPr>
              <a:t>En prendre plein les yeux, se détendre et profiter</a:t>
            </a:r>
            <a:r>
              <a:rPr lang="fr-FR" sz="1200" i="1" dirty="0"/>
              <a:t>, </a:t>
            </a:r>
            <a:r>
              <a:rPr lang="fr-FR" sz="1200" i="1" dirty="0">
                <a:solidFill>
                  <a:schemeClr val="tx2">
                    <a:lumMod val="60000"/>
                    <a:lumOff val="40000"/>
                  </a:schemeClr>
                </a:solidFill>
              </a:rPr>
              <a:t>on aime venir à Argentat-sur-Dordogne pour faire une balade en canoë, flâner sur les quais…</a:t>
            </a:r>
          </a:p>
          <a:p>
            <a:pPr>
              <a:buFont typeface="Wingdings" pitchFamily="2" charset="2"/>
              <a:buChar char="ü"/>
            </a:pPr>
            <a:r>
              <a:rPr lang="fr-FR" sz="1200" dirty="0"/>
              <a:t>Mots-clés en premier </a:t>
            </a:r>
            <a:r>
              <a:rPr lang="fr-FR" sz="1200" i="1" dirty="0">
                <a:solidFill>
                  <a:schemeClr val="tx2">
                    <a:lumMod val="60000"/>
                    <a:lumOff val="40000"/>
                  </a:schemeClr>
                </a:solidFill>
              </a:rPr>
              <a:t>Canal d’</a:t>
            </a:r>
            <a:r>
              <a:rPr lang="fr-FR" sz="1200" i="1" dirty="0" err="1">
                <a:solidFill>
                  <a:schemeClr val="tx2">
                    <a:lumMod val="60000"/>
                    <a:lumOff val="40000"/>
                  </a:schemeClr>
                </a:solidFill>
              </a:rPr>
              <a:t>Aubazine</a:t>
            </a:r>
            <a:r>
              <a:rPr lang="fr-FR" sz="1200" i="1" dirty="0">
                <a:solidFill>
                  <a:schemeClr val="tx2">
                    <a:lumMod val="60000"/>
                    <a:lumOff val="40000"/>
                  </a:schemeClr>
                </a:solidFill>
              </a:rPr>
              <a:t>, Collonges-la-Rouges</a:t>
            </a:r>
          </a:p>
          <a:p>
            <a:pPr>
              <a:buFont typeface="Wingdings" pitchFamily="2" charset="2"/>
              <a:buChar char="ü"/>
            </a:pPr>
            <a:r>
              <a:rPr lang="fr-FR" sz="1200" dirty="0"/>
              <a:t> Belles photos de lieux uniques, étonnants, authentiques</a:t>
            </a:r>
          </a:p>
          <a:p>
            <a:pPr>
              <a:buFont typeface="Wingdings" pitchFamily="2" charset="2"/>
              <a:buChar char="ü"/>
            </a:pPr>
            <a:r>
              <a:rPr lang="fr-FR" sz="1200" dirty="0"/>
              <a:t> Textes centrés sur l’internaute, </a:t>
            </a:r>
            <a:r>
              <a:rPr lang="fr-FR" sz="1200" i="1" dirty="0"/>
              <a:t>vous</a:t>
            </a:r>
          </a:p>
          <a:p>
            <a:pPr>
              <a:buFont typeface="Wingdings" pitchFamily="2" charset="2"/>
              <a:buChar char="ü"/>
            </a:pPr>
            <a:r>
              <a:rPr lang="fr-FR" sz="1200" i="1" dirty="0"/>
              <a:t> </a:t>
            </a:r>
            <a:r>
              <a:rPr lang="fr-FR" sz="1200" dirty="0"/>
              <a:t>Demandez leur avis aux internautes</a:t>
            </a:r>
          </a:p>
          <a:p>
            <a:pPr>
              <a:buFont typeface="Wingdings" pitchFamily="2" charset="2"/>
              <a:buChar char="ü"/>
            </a:pPr>
            <a:r>
              <a:rPr lang="fr-FR" sz="1200" dirty="0"/>
              <a:t> Ponctuation, interjection pour donner du </a:t>
            </a:r>
            <a:r>
              <a:rPr lang="fr-FR" sz="1200" dirty="0" err="1"/>
              <a:t>peps,</a:t>
            </a:r>
            <a:r>
              <a:rPr lang="fr-FR" sz="1200" i="1" dirty="0" err="1">
                <a:solidFill>
                  <a:schemeClr val="tx2">
                    <a:lumMod val="60000"/>
                    <a:lumOff val="40000"/>
                  </a:schemeClr>
                </a:solidFill>
              </a:rPr>
              <a:t>Wahou</a:t>
            </a:r>
            <a:endParaRPr lang="fr-FR" sz="1200" i="1" dirty="0">
              <a:solidFill>
                <a:schemeClr val="tx2">
                  <a:lumMod val="60000"/>
                  <a:lumOff val="40000"/>
                </a:schemeClr>
              </a:solidFill>
            </a:endParaRPr>
          </a:p>
          <a:p>
            <a:pPr>
              <a:buFont typeface="Wingdings" pitchFamily="2" charset="2"/>
              <a:buChar char="ü"/>
            </a:pPr>
            <a:r>
              <a:rPr lang="fr-FR" sz="1200" dirty="0"/>
              <a:t> 1 message par post</a:t>
            </a:r>
          </a:p>
          <a:p>
            <a:pPr>
              <a:buFont typeface="Wingdings" pitchFamily="2" charset="2"/>
              <a:buChar char="ü"/>
            </a:pPr>
            <a:r>
              <a:rPr lang="fr-FR" sz="1200" dirty="0"/>
              <a:t> Alterner le </a:t>
            </a:r>
            <a:r>
              <a:rPr lang="fr-FR" sz="1200" i="1" dirty="0"/>
              <a:t>nous</a:t>
            </a:r>
            <a:r>
              <a:rPr lang="fr-FR" sz="1200" dirty="0"/>
              <a:t> et le </a:t>
            </a:r>
            <a:r>
              <a:rPr lang="fr-FR" sz="1200" i="1" dirty="0"/>
              <a:t>on</a:t>
            </a:r>
            <a:r>
              <a:rPr lang="fr-FR" sz="1200" dirty="0"/>
              <a:t> moins formel</a:t>
            </a:r>
            <a:endParaRPr lang="fr-FR" sz="1200" i="1" dirty="0"/>
          </a:p>
          <a:p>
            <a:endParaRPr lang="fr-FR" sz="1200" dirty="0"/>
          </a:p>
          <a:p>
            <a:endParaRPr lang="fr-FR" sz="1200" dirty="0"/>
          </a:p>
          <a:p>
            <a:endParaRPr lang="fr-FR" sz="1200" dirty="0"/>
          </a:p>
          <a:p>
            <a:r>
              <a:rPr lang="fr-FR" sz="1200" b="1" dirty="0">
                <a:solidFill>
                  <a:schemeClr val="tx2">
                    <a:lumMod val="60000"/>
                    <a:lumOff val="40000"/>
                  </a:schemeClr>
                </a:solidFill>
              </a:rPr>
              <a:t>L’astuce</a:t>
            </a:r>
          </a:p>
          <a:p>
            <a:r>
              <a:rPr lang="fr-FR" sz="1200" dirty="0">
                <a:solidFill>
                  <a:schemeClr val="tx2">
                    <a:lumMod val="60000"/>
                    <a:lumOff val="40000"/>
                  </a:schemeClr>
                </a:solidFill>
              </a:rPr>
              <a:t>Construire un échange avec les membres de la communauté autour des valeurs de la Vallée de la Dordogne : </a:t>
            </a:r>
            <a:r>
              <a:rPr lang="fr-FR" sz="1200" cap="small" dirty="0">
                <a:solidFill>
                  <a:schemeClr val="tx2">
                    <a:lumMod val="60000"/>
                    <a:lumOff val="40000"/>
                  </a:schemeClr>
                </a:solidFill>
              </a:rPr>
              <a:t>naturalité, liberté, convivialité, authenticité. </a:t>
            </a:r>
            <a:endParaRPr lang="fr-FR" sz="1200" i="1" cap="small" dirty="0">
              <a:solidFill>
                <a:schemeClr val="tx2">
                  <a:lumMod val="60000"/>
                  <a:lumOff val="40000"/>
                </a:schemeClr>
              </a:solidFill>
            </a:endParaRPr>
          </a:p>
        </p:txBody>
      </p:sp>
      <p:pic>
        <p:nvPicPr>
          <p:cNvPr id="14341" name="Picture 5"/>
          <p:cNvPicPr>
            <a:picLocks noChangeAspect="1" noChangeArrowheads="1"/>
          </p:cNvPicPr>
          <p:nvPr/>
        </p:nvPicPr>
        <p:blipFill>
          <a:blip r:embed="rId2" cstate="print"/>
          <a:srcRect/>
          <a:stretch>
            <a:fillRect/>
          </a:stretch>
        </p:blipFill>
        <p:spPr bwMode="auto">
          <a:xfrm>
            <a:off x="5868144" y="2348880"/>
            <a:ext cx="3130774" cy="4176464"/>
          </a:xfrm>
          <a:prstGeom prst="rect">
            <a:avLst/>
          </a:prstGeom>
          <a:noFill/>
          <a:ln w="9525">
            <a:solidFill>
              <a:schemeClr val="tx2">
                <a:lumMod val="60000"/>
                <a:lumOff val="40000"/>
              </a:schemeClr>
            </a:solidFill>
            <a:prstDash val="sysDash"/>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6240115" y="4437112"/>
            <a:ext cx="2857277" cy="1008112"/>
          </a:xfrm>
          <a:prstGeom prst="rect">
            <a:avLst/>
          </a:prstGeom>
          <a:noFill/>
          <a:ln w="9525">
            <a:solidFill>
              <a:schemeClr val="tx2">
                <a:lumMod val="60000"/>
                <a:lumOff val="40000"/>
              </a:schemeClr>
            </a:solidFill>
            <a:prstDash val="sysDash"/>
            <a:miter lim="800000"/>
            <a:headEnd/>
            <a:tailEnd/>
          </a:ln>
        </p:spPr>
      </p:pic>
      <p:pic>
        <p:nvPicPr>
          <p:cNvPr id="14342" name="Picture 6"/>
          <p:cNvPicPr>
            <a:picLocks noChangeAspect="1" noChangeArrowheads="1"/>
          </p:cNvPicPr>
          <p:nvPr/>
        </p:nvPicPr>
        <p:blipFill>
          <a:blip r:embed="rId4" cstate="print"/>
          <a:srcRect/>
          <a:stretch>
            <a:fillRect/>
          </a:stretch>
        </p:blipFill>
        <p:spPr bwMode="auto">
          <a:xfrm>
            <a:off x="6254421" y="3356992"/>
            <a:ext cx="2815465" cy="864096"/>
          </a:xfrm>
          <a:prstGeom prst="rect">
            <a:avLst/>
          </a:prstGeom>
          <a:noFill/>
          <a:ln w="9525">
            <a:solidFill>
              <a:schemeClr val="tx2">
                <a:lumMod val="60000"/>
                <a:lumOff val="40000"/>
              </a:schemeClr>
            </a:solidFill>
            <a:prstDash val="sysDash"/>
            <a:miter lim="800000"/>
            <a:headEnd/>
            <a:tailEnd/>
          </a:ln>
        </p:spPr>
      </p:pic>
    </p:spTree>
    <p:extLst>
      <p:ext uri="{BB962C8B-B14F-4D97-AF65-F5344CB8AC3E}">
        <p14:creationId xmlns:p14="http://schemas.microsoft.com/office/powerpoint/2010/main" val="3872698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dirty="0">
                <a:solidFill>
                  <a:schemeClr val="accent1">
                    <a:lumMod val="75000"/>
                  </a:schemeClr>
                </a:solidFill>
                <a:latin typeface="Arial Narrow" pitchFamily="34" charset="0"/>
                <a:ea typeface="+mj-ea"/>
                <a:cs typeface="Arial" pitchFamily="34" charset="0"/>
              </a:rPr>
              <a:t>Réserve d’e</a:t>
            </a:r>
            <a:r>
              <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rPr>
              <a:t>xpressions typiques</a:t>
            </a:r>
          </a:p>
        </p:txBody>
      </p:sp>
      <p:sp>
        <p:nvSpPr>
          <p:cNvPr id="20" name="ZoneTexte 19"/>
          <p:cNvSpPr txBox="1"/>
          <p:nvPr/>
        </p:nvSpPr>
        <p:spPr>
          <a:xfrm>
            <a:off x="683568" y="1099765"/>
            <a:ext cx="7920880" cy="6001643"/>
          </a:xfrm>
          <a:prstGeom prst="rect">
            <a:avLst/>
          </a:prstGeom>
          <a:noFill/>
        </p:spPr>
        <p:txBody>
          <a:bodyPr wrap="square" rtlCol="0">
            <a:spAutoFit/>
          </a:bodyPr>
          <a:lstStyle/>
          <a:p>
            <a:endParaRPr lang="fr-FR" sz="1600" dirty="0"/>
          </a:p>
          <a:p>
            <a:r>
              <a:rPr lang="fr-FR" sz="1200" b="1" i="1" dirty="0">
                <a:solidFill>
                  <a:schemeClr val="tx2">
                    <a:lumMod val="60000"/>
                    <a:lumOff val="40000"/>
                  </a:schemeClr>
                </a:solidFill>
              </a:rPr>
              <a:t>Le </a:t>
            </a:r>
            <a:r>
              <a:rPr lang="fr-FR" sz="1200" b="1" i="1" dirty="0" err="1">
                <a:solidFill>
                  <a:schemeClr val="tx2">
                    <a:lumMod val="60000"/>
                    <a:lumOff val="40000"/>
                  </a:schemeClr>
                </a:solidFill>
              </a:rPr>
              <a:t>cantou</a:t>
            </a:r>
            <a:r>
              <a:rPr lang="fr-FR" sz="1200" b="1" i="1" dirty="0">
                <a:solidFill>
                  <a:schemeClr val="tx2">
                    <a:lumMod val="60000"/>
                    <a:lumOff val="40000"/>
                  </a:schemeClr>
                </a:solidFill>
              </a:rPr>
              <a:t> - </a:t>
            </a:r>
            <a:r>
              <a:rPr lang="fr-FR" sz="1200" i="1" dirty="0">
                <a:solidFill>
                  <a:schemeClr val="tx2">
                    <a:lumMod val="60000"/>
                    <a:lumOff val="40000"/>
                  </a:schemeClr>
                </a:solidFill>
              </a:rPr>
              <a:t>Symbole des veillées, la cheminée très grande où l’on peut tenir assis.</a:t>
            </a:r>
          </a:p>
          <a:p>
            <a:r>
              <a:rPr lang="fr-FR" sz="1200" b="1" i="1" dirty="0">
                <a:solidFill>
                  <a:schemeClr val="tx2">
                    <a:lumMod val="60000"/>
                    <a:lumOff val="40000"/>
                  </a:schemeClr>
                </a:solidFill>
              </a:rPr>
              <a:t>Souillarde </a:t>
            </a:r>
            <a:r>
              <a:rPr lang="fr-FR" sz="1200" i="1" dirty="0">
                <a:solidFill>
                  <a:schemeClr val="tx2">
                    <a:lumMod val="60000"/>
                    <a:lumOff val="40000"/>
                  </a:schemeClr>
                </a:solidFill>
              </a:rPr>
              <a:t>- Évier/cuisine, petite pièce avec un évier en pierre</a:t>
            </a:r>
          </a:p>
          <a:p>
            <a:r>
              <a:rPr lang="fr-FR" sz="1200" b="1" i="1" dirty="0">
                <a:solidFill>
                  <a:schemeClr val="tx2">
                    <a:lumMod val="60000"/>
                    <a:lumOff val="40000"/>
                  </a:schemeClr>
                </a:solidFill>
              </a:rPr>
              <a:t>Hameau - </a:t>
            </a:r>
            <a:r>
              <a:rPr lang="fr-FR" sz="1200" i="1" dirty="0">
                <a:solidFill>
                  <a:schemeClr val="tx2">
                    <a:lumMod val="60000"/>
                    <a:lumOff val="40000"/>
                  </a:schemeClr>
                </a:solidFill>
              </a:rPr>
              <a:t>Le mot « hameau », on n’entend pas souvent ce mot et ici c’est commun.</a:t>
            </a:r>
          </a:p>
          <a:p>
            <a:r>
              <a:rPr lang="fr-FR" sz="1200" b="1" i="1" dirty="0">
                <a:solidFill>
                  <a:schemeClr val="tx2">
                    <a:lumMod val="60000"/>
                    <a:lumOff val="40000"/>
                  </a:schemeClr>
                </a:solidFill>
              </a:rPr>
              <a:t>Avec plaisir - </a:t>
            </a:r>
            <a:r>
              <a:rPr lang="fr-FR" sz="1200" i="1" dirty="0">
                <a:solidFill>
                  <a:schemeClr val="tx2">
                    <a:lumMod val="60000"/>
                    <a:lumOff val="40000"/>
                  </a:schemeClr>
                </a:solidFill>
              </a:rPr>
              <a:t>Merci se dit « </a:t>
            </a:r>
            <a:r>
              <a:rPr lang="fr-FR" sz="1200" i="1" dirty="0" err="1">
                <a:solidFill>
                  <a:schemeClr val="tx2">
                    <a:lumMod val="60000"/>
                    <a:lumOff val="40000"/>
                  </a:schemeClr>
                </a:solidFill>
              </a:rPr>
              <a:t>Avé</a:t>
            </a:r>
            <a:r>
              <a:rPr lang="fr-FR" sz="1200" i="1" dirty="0">
                <a:solidFill>
                  <a:schemeClr val="tx2">
                    <a:lumMod val="60000"/>
                    <a:lumOff val="40000"/>
                  </a:schemeClr>
                </a:solidFill>
              </a:rPr>
              <a:t> plaisir » (au lieu de « de rien »)</a:t>
            </a:r>
          </a:p>
          <a:p>
            <a:r>
              <a:rPr lang="fr-FR" sz="1200" b="1" i="1" dirty="0">
                <a:solidFill>
                  <a:schemeClr val="tx2">
                    <a:lumMod val="60000"/>
                    <a:lumOff val="40000"/>
                  </a:schemeClr>
                </a:solidFill>
              </a:rPr>
              <a:t>Chocolatine - </a:t>
            </a:r>
            <a:r>
              <a:rPr lang="fr-FR" sz="1200" i="1" dirty="0">
                <a:solidFill>
                  <a:schemeClr val="tx2">
                    <a:lumMod val="60000"/>
                    <a:lumOff val="40000"/>
                  </a:schemeClr>
                </a:solidFill>
              </a:rPr>
              <a:t>Au lieu de pain au chocolat à Paris</a:t>
            </a:r>
          </a:p>
          <a:p>
            <a:r>
              <a:rPr lang="fr-FR" sz="1200" b="1" i="1" dirty="0" err="1">
                <a:solidFill>
                  <a:schemeClr val="tx2">
                    <a:lumMod val="60000"/>
                    <a:lumOff val="40000"/>
                  </a:schemeClr>
                </a:solidFill>
              </a:rPr>
              <a:t>Pescajoune</a:t>
            </a:r>
            <a:r>
              <a:rPr lang="fr-FR" sz="1200" b="1" i="1" dirty="0">
                <a:solidFill>
                  <a:schemeClr val="tx2">
                    <a:lumMod val="60000"/>
                    <a:lumOff val="40000"/>
                  </a:schemeClr>
                </a:solidFill>
              </a:rPr>
              <a:t> - </a:t>
            </a:r>
            <a:r>
              <a:rPr lang="fr-FR" sz="1200" i="1" dirty="0">
                <a:solidFill>
                  <a:schemeClr val="tx2">
                    <a:lumMod val="60000"/>
                    <a:lumOff val="40000"/>
                  </a:schemeClr>
                </a:solidFill>
              </a:rPr>
              <a:t>Crêpes épaisses, repas rural du pauvre</a:t>
            </a:r>
          </a:p>
          <a:p>
            <a:r>
              <a:rPr lang="fr-FR" sz="1200" b="1" i="1" dirty="0" err="1">
                <a:solidFill>
                  <a:schemeClr val="tx2">
                    <a:lumMod val="60000"/>
                    <a:lumOff val="40000"/>
                  </a:schemeClr>
                </a:solidFill>
              </a:rPr>
              <a:t>Miladiou</a:t>
            </a:r>
            <a:r>
              <a:rPr lang="fr-FR" sz="1200" b="1" i="1" dirty="0">
                <a:solidFill>
                  <a:schemeClr val="tx2">
                    <a:lumMod val="60000"/>
                    <a:lumOff val="40000"/>
                  </a:schemeClr>
                </a:solidFill>
              </a:rPr>
              <a:t> - </a:t>
            </a:r>
            <a:r>
              <a:rPr lang="fr-FR" sz="1200" i="1" dirty="0">
                <a:solidFill>
                  <a:schemeClr val="tx2">
                    <a:lumMod val="60000"/>
                    <a:lumOff val="40000"/>
                  </a:schemeClr>
                </a:solidFill>
              </a:rPr>
              <a:t>« Oh mon Dieu ! »ou «Mille Dieux » </a:t>
            </a:r>
            <a:r>
              <a:rPr lang="fr-FR" sz="1200" i="1" dirty="0" err="1">
                <a:solidFill>
                  <a:schemeClr val="tx2">
                    <a:lumMod val="60000"/>
                    <a:lumOff val="40000"/>
                  </a:schemeClr>
                </a:solidFill>
              </a:rPr>
              <a:t>Miladiou</a:t>
            </a:r>
            <a:r>
              <a:rPr lang="fr-FR" sz="1200" i="1" dirty="0">
                <a:solidFill>
                  <a:schemeClr val="tx2">
                    <a:lumMod val="60000"/>
                    <a:lumOff val="40000"/>
                  </a:schemeClr>
                </a:solidFill>
              </a:rPr>
              <a:t> de </a:t>
            </a:r>
            <a:r>
              <a:rPr lang="fr-FR" sz="1200" i="1" dirty="0" err="1">
                <a:solidFill>
                  <a:schemeClr val="tx2">
                    <a:lumMod val="60000"/>
                    <a:lumOff val="40000"/>
                  </a:schemeClr>
                </a:solidFill>
              </a:rPr>
              <a:t>Miladiou</a:t>
            </a:r>
            <a:r>
              <a:rPr lang="fr-FR" sz="1200" i="1" dirty="0">
                <a:solidFill>
                  <a:schemeClr val="tx2">
                    <a:lumMod val="60000"/>
                    <a:lumOff val="40000"/>
                  </a:schemeClr>
                </a:solidFill>
              </a:rPr>
              <a:t> (prononcé une fois ou deux fois selon le degré d’énervement.</a:t>
            </a:r>
          </a:p>
          <a:p>
            <a:r>
              <a:rPr lang="fr-FR" sz="1200" b="1" i="1" dirty="0">
                <a:solidFill>
                  <a:schemeClr val="tx2">
                    <a:lumMod val="60000"/>
                    <a:lumOff val="40000"/>
                  </a:schemeClr>
                </a:solidFill>
              </a:rPr>
              <a:t>Eh bonjour ! </a:t>
            </a:r>
            <a:r>
              <a:rPr lang="fr-FR" sz="1200" i="1" dirty="0">
                <a:solidFill>
                  <a:schemeClr val="tx2">
                    <a:lumMod val="60000"/>
                    <a:lumOff val="40000"/>
                  </a:schemeClr>
                </a:solidFill>
              </a:rPr>
              <a:t>- Engage la conversation</a:t>
            </a:r>
          </a:p>
          <a:p>
            <a:r>
              <a:rPr lang="fr-FR" sz="1200" b="1" i="1" dirty="0">
                <a:solidFill>
                  <a:schemeClr val="tx2">
                    <a:lumMod val="60000"/>
                    <a:lumOff val="40000"/>
                  </a:schemeClr>
                </a:solidFill>
              </a:rPr>
              <a:t>Boudiou ! - Oh là </a:t>
            </a:r>
            <a:r>
              <a:rPr lang="fr-FR" sz="1200" b="1" i="1" dirty="0" err="1">
                <a:solidFill>
                  <a:schemeClr val="tx2">
                    <a:lumMod val="60000"/>
                    <a:lumOff val="40000"/>
                  </a:schemeClr>
                </a:solidFill>
              </a:rPr>
              <a:t>là</a:t>
            </a:r>
            <a:r>
              <a:rPr lang="fr-FR" sz="1200" b="1" i="1" dirty="0">
                <a:solidFill>
                  <a:schemeClr val="tx2">
                    <a:lumMod val="60000"/>
                    <a:lumOff val="40000"/>
                  </a:schemeClr>
                </a:solidFill>
              </a:rPr>
              <a:t> !</a:t>
            </a:r>
          </a:p>
          <a:p>
            <a:r>
              <a:rPr lang="fr-FR" sz="1200" b="1" i="1" dirty="0" err="1">
                <a:solidFill>
                  <a:schemeClr val="tx2">
                    <a:lumMod val="60000"/>
                    <a:lumOff val="40000"/>
                  </a:schemeClr>
                </a:solidFill>
              </a:rPr>
              <a:t>Achabatz</a:t>
            </a:r>
            <a:r>
              <a:rPr lang="fr-FR" sz="1200" b="1" i="1" dirty="0">
                <a:solidFill>
                  <a:schemeClr val="tx2">
                    <a:lumMod val="60000"/>
                    <a:lumOff val="40000"/>
                  </a:schemeClr>
                </a:solidFill>
              </a:rPr>
              <a:t> d’</a:t>
            </a:r>
            <a:r>
              <a:rPr lang="fr-FR" sz="1200" b="1" i="1" dirty="0" err="1">
                <a:solidFill>
                  <a:schemeClr val="tx2">
                    <a:lumMod val="60000"/>
                    <a:lumOff val="40000"/>
                  </a:schemeClr>
                </a:solidFill>
              </a:rPr>
              <a:t>entrar</a:t>
            </a:r>
            <a:r>
              <a:rPr lang="fr-FR" sz="1200" b="1" i="1" dirty="0">
                <a:solidFill>
                  <a:schemeClr val="tx2">
                    <a:lumMod val="60000"/>
                    <a:lumOff val="40000"/>
                  </a:schemeClr>
                </a:solidFill>
              </a:rPr>
              <a:t> - </a:t>
            </a:r>
            <a:r>
              <a:rPr lang="fr-FR" sz="1200" i="1" dirty="0">
                <a:solidFill>
                  <a:schemeClr val="tx2">
                    <a:lumMod val="60000"/>
                    <a:lumOff val="40000"/>
                  </a:schemeClr>
                </a:solidFill>
              </a:rPr>
              <a:t>« Achevez d’entrer » - On le met sur les maisons « Bienvenue »</a:t>
            </a:r>
          </a:p>
          <a:p>
            <a:r>
              <a:rPr lang="fr-FR" sz="1200" b="1" i="1" dirty="0" err="1">
                <a:solidFill>
                  <a:schemeClr val="tx2">
                    <a:lumMod val="60000"/>
                    <a:lumOff val="40000"/>
                  </a:schemeClr>
                </a:solidFill>
              </a:rPr>
              <a:t>Tchaper</a:t>
            </a:r>
            <a:r>
              <a:rPr lang="fr-FR" sz="1200" b="1" i="1" dirty="0">
                <a:solidFill>
                  <a:schemeClr val="tx2">
                    <a:lumMod val="60000"/>
                    <a:lumOff val="40000"/>
                  </a:schemeClr>
                </a:solidFill>
              </a:rPr>
              <a:t> - </a:t>
            </a:r>
            <a:r>
              <a:rPr lang="fr-FR" sz="1200" i="1" dirty="0">
                <a:solidFill>
                  <a:schemeClr val="tx2">
                    <a:lumMod val="60000"/>
                    <a:lumOff val="40000"/>
                  </a:schemeClr>
                </a:solidFill>
              </a:rPr>
              <a:t>Discuter, prendre le temps de se parler</a:t>
            </a:r>
          </a:p>
          <a:p>
            <a:r>
              <a:rPr lang="fr-FR" sz="1200" b="1" i="1" dirty="0" err="1">
                <a:solidFill>
                  <a:schemeClr val="tx2">
                    <a:lumMod val="60000"/>
                    <a:lumOff val="40000"/>
                  </a:schemeClr>
                </a:solidFill>
              </a:rPr>
              <a:t>Pitchou</a:t>
            </a:r>
            <a:r>
              <a:rPr lang="fr-FR" sz="1200" b="1" i="1" dirty="0">
                <a:solidFill>
                  <a:schemeClr val="tx2">
                    <a:lumMod val="60000"/>
                    <a:lumOff val="40000"/>
                  </a:schemeClr>
                </a:solidFill>
              </a:rPr>
              <a:t>, </a:t>
            </a:r>
            <a:r>
              <a:rPr lang="fr-FR" sz="1200" b="1" i="1" dirty="0" err="1">
                <a:solidFill>
                  <a:schemeClr val="tx2">
                    <a:lumMod val="60000"/>
                    <a:lumOff val="40000"/>
                  </a:schemeClr>
                </a:solidFill>
              </a:rPr>
              <a:t>cadissou</a:t>
            </a:r>
            <a:r>
              <a:rPr lang="fr-FR" sz="1200" b="1" i="1" dirty="0">
                <a:solidFill>
                  <a:schemeClr val="tx2">
                    <a:lumMod val="60000"/>
                    <a:lumOff val="40000"/>
                  </a:schemeClr>
                </a:solidFill>
              </a:rPr>
              <a:t> - </a:t>
            </a:r>
            <a:r>
              <a:rPr lang="fr-FR" sz="1200" i="1" dirty="0">
                <a:solidFill>
                  <a:schemeClr val="tx2">
                    <a:lumMod val="60000"/>
                    <a:lumOff val="40000"/>
                  </a:schemeClr>
                </a:solidFill>
              </a:rPr>
              <a:t>Un </a:t>
            </a:r>
            <a:r>
              <a:rPr lang="fr-FR" sz="1200" i="1" dirty="0" err="1">
                <a:solidFill>
                  <a:schemeClr val="tx2">
                    <a:lumMod val="60000"/>
                    <a:lumOff val="40000"/>
                  </a:schemeClr>
                </a:solidFill>
              </a:rPr>
              <a:t>pitchou</a:t>
            </a:r>
            <a:r>
              <a:rPr lang="fr-FR" sz="1200" i="1" dirty="0">
                <a:solidFill>
                  <a:schemeClr val="tx2">
                    <a:lumMod val="60000"/>
                    <a:lumOff val="40000"/>
                  </a:schemeClr>
                </a:solidFill>
              </a:rPr>
              <a:t>, un </a:t>
            </a:r>
            <a:r>
              <a:rPr lang="fr-FR" sz="1200" i="1" dirty="0" err="1">
                <a:solidFill>
                  <a:schemeClr val="tx2">
                    <a:lumMod val="60000"/>
                    <a:lumOff val="40000"/>
                  </a:schemeClr>
                </a:solidFill>
              </a:rPr>
              <a:t>cadissou</a:t>
            </a:r>
            <a:r>
              <a:rPr lang="fr-FR" sz="1200" i="1" dirty="0">
                <a:solidFill>
                  <a:schemeClr val="tx2">
                    <a:lumMod val="60000"/>
                    <a:lumOff val="40000"/>
                  </a:schemeClr>
                </a:solidFill>
              </a:rPr>
              <a:t>, c’est un enfant « bouge pas </a:t>
            </a:r>
            <a:r>
              <a:rPr lang="fr-FR" sz="1200" i="1" dirty="0" err="1">
                <a:solidFill>
                  <a:schemeClr val="tx2">
                    <a:lumMod val="60000"/>
                    <a:lumOff val="40000"/>
                  </a:schemeClr>
                </a:solidFill>
              </a:rPr>
              <a:t>cadissou</a:t>
            </a:r>
            <a:r>
              <a:rPr lang="fr-FR" sz="1200" i="1" dirty="0">
                <a:solidFill>
                  <a:schemeClr val="tx2">
                    <a:lumMod val="60000"/>
                    <a:lumOff val="40000"/>
                  </a:schemeClr>
                </a:solidFill>
              </a:rPr>
              <a:t> ! »</a:t>
            </a:r>
          </a:p>
          <a:p>
            <a:r>
              <a:rPr lang="fr-FR" sz="1200" b="1" i="1" dirty="0" err="1">
                <a:solidFill>
                  <a:schemeClr val="tx2">
                    <a:lumMod val="60000"/>
                    <a:lumOff val="40000"/>
                  </a:schemeClr>
                </a:solidFill>
              </a:rPr>
              <a:t>Cabecou</a:t>
            </a:r>
            <a:r>
              <a:rPr lang="fr-FR" sz="1200" b="1" i="1" dirty="0">
                <a:solidFill>
                  <a:schemeClr val="tx2">
                    <a:lumMod val="60000"/>
                    <a:lumOff val="40000"/>
                  </a:schemeClr>
                </a:solidFill>
              </a:rPr>
              <a:t> - </a:t>
            </a:r>
            <a:r>
              <a:rPr lang="fr-FR" sz="1200" i="1" dirty="0">
                <a:solidFill>
                  <a:schemeClr val="tx2">
                    <a:lumMod val="60000"/>
                    <a:lumOff val="40000"/>
                  </a:schemeClr>
                </a:solidFill>
              </a:rPr>
              <a:t>Un </a:t>
            </a:r>
            <a:r>
              <a:rPr lang="fr-FR" sz="1200" i="1" dirty="0" err="1">
                <a:solidFill>
                  <a:schemeClr val="tx2">
                    <a:lumMod val="60000"/>
                    <a:lumOff val="40000"/>
                  </a:schemeClr>
                </a:solidFill>
              </a:rPr>
              <a:t>cabecou</a:t>
            </a:r>
            <a:r>
              <a:rPr lang="fr-FR" sz="1200" i="1" dirty="0">
                <a:solidFill>
                  <a:schemeClr val="tx2">
                    <a:lumMod val="60000"/>
                    <a:lumOff val="40000"/>
                  </a:schemeClr>
                </a:solidFill>
              </a:rPr>
              <a:t> c’est un petit fromage rond, un rocamadour.</a:t>
            </a:r>
          </a:p>
          <a:p>
            <a:r>
              <a:rPr lang="fr-FR" sz="1200" b="1" i="1" dirty="0">
                <a:solidFill>
                  <a:schemeClr val="tx2">
                    <a:lumMod val="60000"/>
                    <a:lumOff val="40000"/>
                  </a:schemeClr>
                </a:solidFill>
              </a:rPr>
              <a:t>Faire </a:t>
            </a:r>
            <a:r>
              <a:rPr lang="fr-FR" sz="1200" b="1" i="1" dirty="0" err="1">
                <a:solidFill>
                  <a:schemeClr val="tx2">
                    <a:lumMod val="60000"/>
                    <a:lumOff val="40000"/>
                  </a:schemeClr>
                </a:solidFill>
              </a:rPr>
              <a:t>chabro</a:t>
            </a:r>
            <a:r>
              <a:rPr lang="fr-FR" sz="1200" b="1" i="1" dirty="0">
                <a:solidFill>
                  <a:schemeClr val="tx2">
                    <a:lumMod val="60000"/>
                    <a:lumOff val="40000"/>
                  </a:schemeClr>
                </a:solidFill>
              </a:rPr>
              <a:t> - </a:t>
            </a:r>
            <a:r>
              <a:rPr lang="fr-FR" sz="1200" i="1" dirty="0">
                <a:solidFill>
                  <a:schemeClr val="tx2">
                    <a:lumMod val="60000"/>
                    <a:lumOff val="40000"/>
                  </a:schemeClr>
                </a:solidFill>
              </a:rPr>
              <a:t>Verser du vin dans le fond de sa soupe</a:t>
            </a:r>
          </a:p>
          <a:p>
            <a:r>
              <a:rPr lang="fr-FR" sz="1200" b="1" i="1" dirty="0">
                <a:solidFill>
                  <a:schemeClr val="tx2">
                    <a:lumMod val="60000"/>
                    <a:lumOff val="40000"/>
                  </a:schemeClr>
                </a:solidFill>
              </a:rPr>
              <a:t>Le </a:t>
            </a:r>
            <a:r>
              <a:rPr lang="fr-FR" sz="1200" b="1" i="1" dirty="0" err="1">
                <a:solidFill>
                  <a:schemeClr val="tx2">
                    <a:lumMod val="60000"/>
                    <a:lumOff val="40000"/>
                  </a:schemeClr>
                </a:solidFill>
              </a:rPr>
              <a:t>Pech</a:t>
            </a:r>
            <a:r>
              <a:rPr lang="fr-FR" sz="1200" b="1" i="1" dirty="0">
                <a:solidFill>
                  <a:schemeClr val="tx2">
                    <a:lumMod val="60000"/>
                    <a:lumOff val="40000"/>
                  </a:schemeClr>
                </a:solidFill>
              </a:rPr>
              <a:t>, tous les villages en -</a:t>
            </a:r>
            <a:r>
              <a:rPr lang="fr-FR" sz="1200" b="1" i="1" dirty="0" err="1">
                <a:solidFill>
                  <a:schemeClr val="tx2">
                    <a:lumMod val="60000"/>
                    <a:lumOff val="40000"/>
                  </a:schemeClr>
                </a:solidFill>
              </a:rPr>
              <a:t>ac</a:t>
            </a:r>
            <a:r>
              <a:rPr lang="fr-FR" sz="1200" b="1" i="1" dirty="0">
                <a:solidFill>
                  <a:schemeClr val="tx2">
                    <a:lumMod val="60000"/>
                    <a:lumOff val="40000"/>
                  </a:schemeClr>
                </a:solidFill>
              </a:rPr>
              <a:t> - </a:t>
            </a:r>
            <a:r>
              <a:rPr lang="fr-FR" sz="1200" i="1" dirty="0">
                <a:solidFill>
                  <a:schemeClr val="tx2">
                    <a:lumMod val="60000"/>
                    <a:lumOff val="40000"/>
                  </a:schemeClr>
                </a:solidFill>
              </a:rPr>
              <a:t>Les hauteurs, le haut d’une colline. Se prononce comme le fruit (« pêche ») – La terminaison -</a:t>
            </a:r>
            <a:r>
              <a:rPr lang="fr-FR" sz="1200" i="1" dirty="0" err="1">
                <a:solidFill>
                  <a:schemeClr val="tx2">
                    <a:lumMod val="60000"/>
                    <a:lumOff val="40000"/>
                  </a:schemeClr>
                </a:solidFill>
              </a:rPr>
              <a:t>ac</a:t>
            </a:r>
            <a:r>
              <a:rPr lang="fr-FR" sz="1200" i="1" dirty="0">
                <a:solidFill>
                  <a:schemeClr val="tx2">
                    <a:lumMod val="60000"/>
                    <a:lumOff val="40000"/>
                  </a:schemeClr>
                </a:solidFill>
              </a:rPr>
              <a:t> signifie « appartient à », « domaine de »</a:t>
            </a:r>
          </a:p>
          <a:p>
            <a:r>
              <a:rPr lang="fr-FR" sz="1200" b="1" i="1" dirty="0">
                <a:solidFill>
                  <a:schemeClr val="tx2">
                    <a:lumMod val="60000"/>
                    <a:lumOff val="40000"/>
                  </a:schemeClr>
                </a:solidFill>
              </a:rPr>
              <a:t>Une </a:t>
            </a:r>
            <a:r>
              <a:rPr lang="fr-FR" sz="1200" b="1" i="1" dirty="0" err="1">
                <a:solidFill>
                  <a:schemeClr val="tx2">
                    <a:lumMod val="60000"/>
                    <a:lumOff val="40000"/>
                  </a:schemeClr>
                </a:solidFill>
              </a:rPr>
              <a:t>gariotte</a:t>
            </a:r>
            <a:r>
              <a:rPr lang="fr-FR" sz="1200" b="1" i="1" dirty="0">
                <a:solidFill>
                  <a:schemeClr val="tx2">
                    <a:lumMod val="60000"/>
                    <a:lumOff val="40000"/>
                  </a:schemeClr>
                </a:solidFill>
              </a:rPr>
              <a:t> </a:t>
            </a:r>
            <a:r>
              <a:rPr lang="fr-FR" sz="1200" i="1" dirty="0">
                <a:solidFill>
                  <a:schemeClr val="tx2">
                    <a:lumMod val="60000"/>
                    <a:lumOff val="40000"/>
                  </a:schemeClr>
                </a:solidFill>
              </a:rPr>
              <a:t>- Un abri de berger en pierre</a:t>
            </a:r>
          </a:p>
          <a:p>
            <a:r>
              <a:rPr lang="fr-FR" sz="1200" b="1" i="1" dirty="0">
                <a:solidFill>
                  <a:schemeClr val="tx2">
                    <a:lumMod val="60000"/>
                    <a:lumOff val="40000"/>
                  </a:schemeClr>
                </a:solidFill>
              </a:rPr>
              <a:t>Sem contents de vos </a:t>
            </a:r>
            <a:r>
              <a:rPr lang="fr-FR" sz="1200" b="1" i="1" dirty="0" err="1">
                <a:solidFill>
                  <a:schemeClr val="tx2">
                    <a:lumMod val="60000"/>
                    <a:lumOff val="40000"/>
                  </a:schemeClr>
                </a:solidFill>
              </a:rPr>
              <a:t>veire</a:t>
            </a:r>
            <a:r>
              <a:rPr lang="fr-FR" sz="1200" b="1" i="1" dirty="0">
                <a:solidFill>
                  <a:schemeClr val="tx2">
                    <a:lumMod val="60000"/>
                    <a:lumOff val="40000"/>
                  </a:schemeClr>
                </a:solidFill>
              </a:rPr>
              <a:t> - </a:t>
            </a:r>
            <a:r>
              <a:rPr lang="fr-FR" sz="1200" i="1" dirty="0">
                <a:solidFill>
                  <a:schemeClr val="tx2">
                    <a:lumMod val="60000"/>
                    <a:lumOff val="40000"/>
                  </a:schemeClr>
                </a:solidFill>
              </a:rPr>
              <a:t>« Nous sommes contents de vous recevoir » en occitan.</a:t>
            </a:r>
          </a:p>
          <a:p>
            <a:r>
              <a:rPr lang="fr-FR" sz="1200" b="1" i="1" dirty="0" err="1">
                <a:solidFill>
                  <a:schemeClr val="tx2">
                    <a:lumMod val="60000"/>
                    <a:lumOff val="40000"/>
                  </a:schemeClr>
                </a:solidFill>
              </a:rPr>
              <a:t>Boulegue</a:t>
            </a:r>
            <a:r>
              <a:rPr lang="fr-FR" sz="1200" b="1" i="1" dirty="0">
                <a:solidFill>
                  <a:schemeClr val="tx2">
                    <a:lumMod val="60000"/>
                    <a:lumOff val="40000"/>
                  </a:schemeClr>
                </a:solidFill>
              </a:rPr>
              <a:t>, boulègue - « Boulègue » </a:t>
            </a:r>
            <a:r>
              <a:rPr lang="fr-FR" sz="1200" i="1" dirty="0">
                <a:solidFill>
                  <a:schemeClr val="tx2">
                    <a:lumMod val="60000"/>
                    <a:lumOff val="40000"/>
                  </a:schemeClr>
                </a:solidFill>
              </a:rPr>
              <a:t>signifie mélanger</a:t>
            </a:r>
          </a:p>
          <a:p>
            <a:r>
              <a:rPr lang="fr-FR" sz="1200" b="1" i="1" dirty="0">
                <a:solidFill>
                  <a:schemeClr val="tx2">
                    <a:lumMod val="60000"/>
                    <a:lumOff val="40000"/>
                  </a:schemeClr>
                </a:solidFill>
              </a:rPr>
              <a:t>L’occitan, les intonations - </a:t>
            </a:r>
            <a:r>
              <a:rPr lang="fr-FR" sz="1200" i="1" dirty="0">
                <a:solidFill>
                  <a:schemeClr val="tx2">
                    <a:lumMod val="60000"/>
                    <a:lumOff val="40000"/>
                  </a:schemeClr>
                </a:solidFill>
              </a:rPr>
              <a:t>L’accent est un marqueur, un ancrage : «année» prononcé «AN-nait» – Les termes en occitan, les sonorités, c’est une sorte de </a:t>
            </a:r>
            <a:r>
              <a:rPr lang="fr-FR" sz="1200" i="1" dirty="0" err="1">
                <a:solidFill>
                  <a:schemeClr val="tx2">
                    <a:lumMod val="60000"/>
                    <a:lumOff val="40000"/>
                  </a:schemeClr>
                </a:solidFill>
              </a:rPr>
              <a:t>baseline</a:t>
            </a:r>
            <a:r>
              <a:rPr lang="fr-FR" sz="1200" i="1" dirty="0">
                <a:solidFill>
                  <a:schemeClr val="tx2">
                    <a:lumMod val="60000"/>
                    <a:lumOff val="40000"/>
                  </a:schemeClr>
                </a:solidFill>
              </a:rPr>
              <a:t> – Accroche</a:t>
            </a:r>
          </a:p>
          <a:p>
            <a:r>
              <a:rPr lang="fr-FR" sz="1200" i="1" dirty="0">
                <a:solidFill>
                  <a:schemeClr val="tx2">
                    <a:lumMod val="60000"/>
                    <a:lumOff val="40000"/>
                  </a:schemeClr>
                </a:solidFill>
              </a:rPr>
              <a:t>occitane, identité occitane</a:t>
            </a:r>
          </a:p>
          <a:p>
            <a:r>
              <a:rPr lang="fr-FR" sz="1200" b="1" i="1" dirty="0">
                <a:solidFill>
                  <a:schemeClr val="tx2">
                    <a:lumMod val="60000"/>
                    <a:lumOff val="40000"/>
                  </a:schemeClr>
                </a:solidFill>
              </a:rPr>
              <a:t>Que </a:t>
            </a:r>
            <a:r>
              <a:rPr lang="fr-FR" sz="1200" b="1" i="1" dirty="0" err="1">
                <a:solidFill>
                  <a:schemeClr val="tx2">
                    <a:lumMod val="60000"/>
                    <a:lumOff val="40000"/>
                  </a:schemeClr>
                </a:solidFill>
              </a:rPr>
              <a:t>quoï</a:t>
            </a:r>
            <a:r>
              <a:rPr lang="fr-FR" sz="1200" b="1" i="1" dirty="0">
                <a:solidFill>
                  <a:schemeClr val="tx2">
                    <a:lumMod val="60000"/>
                    <a:lumOff val="40000"/>
                  </a:schemeClr>
                </a:solidFill>
              </a:rPr>
              <a:t> - </a:t>
            </a:r>
            <a:r>
              <a:rPr lang="fr-FR" sz="1200" i="1" dirty="0">
                <a:solidFill>
                  <a:schemeClr val="tx2">
                    <a:lumMod val="60000"/>
                    <a:lumOff val="40000"/>
                  </a:schemeClr>
                </a:solidFill>
              </a:rPr>
              <a:t>Prononcé « Que </a:t>
            </a:r>
            <a:r>
              <a:rPr lang="fr-FR" sz="1200" i="1" dirty="0" err="1">
                <a:solidFill>
                  <a:schemeClr val="tx2">
                    <a:lumMod val="60000"/>
                    <a:lumOff val="40000"/>
                  </a:schemeClr>
                </a:solidFill>
              </a:rPr>
              <a:t>quoye</a:t>
            </a:r>
            <a:r>
              <a:rPr lang="fr-FR" sz="1200" i="1" dirty="0">
                <a:solidFill>
                  <a:schemeClr val="tx2">
                    <a:lumMod val="60000"/>
                    <a:lumOff val="40000"/>
                  </a:schemeClr>
                </a:solidFill>
              </a:rPr>
              <a:t> » C’est quoi ? &gt; C’est </a:t>
            </a:r>
            <a:r>
              <a:rPr lang="fr-FR" sz="1200" i="1" dirty="0" err="1">
                <a:solidFill>
                  <a:schemeClr val="tx2">
                    <a:lumMod val="60000"/>
                    <a:lumOff val="40000"/>
                  </a:schemeClr>
                </a:solidFill>
              </a:rPr>
              <a:t>quoye</a:t>
            </a:r>
            <a:r>
              <a:rPr lang="fr-FR" sz="1200" i="1" dirty="0">
                <a:solidFill>
                  <a:schemeClr val="tx2">
                    <a:lumMod val="60000"/>
                    <a:lumOff val="40000"/>
                  </a:schemeClr>
                </a:solidFill>
              </a:rPr>
              <a:t> ?</a:t>
            </a:r>
          </a:p>
          <a:p>
            <a:r>
              <a:rPr lang="fr-FR" sz="1200" b="1" i="1" dirty="0" err="1">
                <a:solidFill>
                  <a:schemeClr val="tx2">
                    <a:lumMod val="60000"/>
                    <a:lumOff val="40000"/>
                  </a:schemeClr>
                </a:solidFill>
              </a:rPr>
              <a:t>Repétasser</a:t>
            </a:r>
            <a:r>
              <a:rPr lang="fr-FR" sz="1200" b="1" i="1" dirty="0">
                <a:solidFill>
                  <a:schemeClr val="tx2">
                    <a:lumMod val="60000"/>
                    <a:lumOff val="40000"/>
                  </a:schemeClr>
                </a:solidFill>
              </a:rPr>
              <a:t> - </a:t>
            </a:r>
            <a:r>
              <a:rPr lang="fr-FR" sz="1200" b="1" i="1" dirty="0" err="1">
                <a:solidFill>
                  <a:schemeClr val="tx2">
                    <a:lumMod val="60000"/>
                    <a:lumOff val="40000"/>
                  </a:schemeClr>
                </a:solidFill>
              </a:rPr>
              <a:t>Repétasser</a:t>
            </a:r>
            <a:r>
              <a:rPr lang="fr-FR" sz="1200" b="1" i="1" dirty="0">
                <a:solidFill>
                  <a:schemeClr val="tx2">
                    <a:lumMod val="60000"/>
                    <a:lumOff val="40000"/>
                  </a:schemeClr>
                </a:solidFill>
              </a:rPr>
              <a:t> </a:t>
            </a:r>
            <a:r>
              <a:rPr lang="fr-FR" sz="1200" i="1" dirty="0">
                <a:solidFill>
                  <a:schemeClr val="tx2">
                    <a:lumMod val="60000"/>
                    <a:lumOff val="40000"/>
                  </a:schemeClr>
                </a:solidFill>
              </a:rPr>
              <a:t>: reprendre, arranger, retravailler</a:t>
            </a:r>
            <a:br>
              <a:rPr lang="fr-FR" sz="1200" i="1" dirty="0">
                <a:solidFill>
                  <a:schemeClr val="tx2">
                    <a:lumMod val="60000"/>
                    <a:lumOff val="40000"/>
                  </a:schemeClr>
                </a:solidFill>
              </a:rPr>
            </a:br>
            <a:r>
              <a:rPr lang="fr-FR" sz="1200" b="1" i="1" dirty="0" err="1">
                <a:solidFill>
                  <a:schemeClr val="tx2">
                    <a:lumMod val="60000"/>
                    <a:lumOff val="40000"/>
                  </a:schemeClr>
                </a:solidFill>
              </a:rPr>
              <a:t>Resquilhète</a:t>
            </a:r>
            <a:r>
              <a:rPr lang="fr-FR" sz="1200" b="1" i="1" dirty="0">
                <a:solidFill>
                  <a:schemeClr val="tx2">
                    <a:lumMod val="60000"/>
                    <a:lumOff val="40000"/>
                  </a:schemeClr>
                </a:solidFill>
              </a:rPr>
              <a:t> : </a:t>
            </a:r>
            <a:r>
              <a:rPr lang="fr-FR" sz="1200" i="1" dirty="0">
                <a:solidFill>
                  <a:schemeClr val="tx2">
                    <a:lumMod val="60000"/>
                    <a:lumOff val="40000"/>
                  </a:schemeClr>
                </a:solidFill>
              </a:rPr>
              <a:t>galet de la Dordogne utilisé pour faire des ricochets. Aujourd’hui c'est aussi un cocktail </a:t>
            </a:r>
          </a:p>
          <a:p>
            <a:r>
              <a:rPr lang="fr-FR" sz="1200" i="1" dirty="0">
                <a:solidFill>
                  <a:schemeClr val="tx2">
                    <a:lumMod val="60000"/>
                    <a:lumOff val="40000"/>
                  </a:schemeClr>
                </a:solidFill>
              </a:rPr>
              <a:t>emblématique à base de fraise de la Vallée de la Dordogne. </a:t>
            </a:r>
          </a:p>
          <a:p>
            <a:endParaRPr lang="fr-FR" sz="1200" i="1" dirty="0">
              <a:solidFill>
                <a:schemeClr val="tx2">
                  <a:lumMod val="60000"/>
                  <a:lumOff val="40000"/>
                </a:schemeClr>
              </a:solidFill>
            </a:endParaRPr>
          </a:p>
          <a:p>
            <a:br>
              <a:rPr lang="fr-FR" sz="1600" b="1" dirty="0"/>
            </a:br>
            <a:endParaRPr lang="fr-FR" sz="1600" dirty="0"/>
          </a:p>
        </p:txBody>
      </p:sp>
      <p:sp>
        <p:nvSpPr>
          <p:cNvPr id="11" name="Rectangle 10"/>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38</a:t>
            </a:fld>
            <a:endParaRPr lang="fr-FR" sz="900" b="1" dirty="0"/>
          </a:p>
        </p:txBody>
      </p:sp>
      <p:pic>
        <p:nvPicPr>
          <p:cNvPr id="13"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
        <p:nvSpPr>
          <p:cNvPr id="9" name="TextBox 14">
            <a:extLst>
              <a:ext uri="{FF2B5EF4-FFF2-40B4-BE49-F238E27FC236}">
                <a16:creationId xmlns:a16="http://schemas.microsoft.com/office/drawing/2014/main" id="{9B838899-7A3F-4AB4-8E71-62AA0BF0F2EC}"/>
              </a:ext>
            </a:extLst>
          </p:cNvPr>
          <p:cNvSpPr txBox="1"/>
          <p:nvPr/>
        </p:nvSpPr>
        <p:spPr>
          <a:xfrm>
            <a:off x="683568" y="836712"/>
            <a:ext cx="7920880" cy="1138773"/>
          </a:xfrm>
          <a:prstGeom prst="rect">
            <a:avLst/>
          </a:prstGeom>
          <a:noFill/>
        </p:spPr>
        <p:txBody>
          <a:bodyPr wrap="square" rtlCol="0">
            <a:spAutoFit/>
          </a:bodyPr>
          <a:lstStyle/>
          <a:p>
            <a:endParaRPr lang="fr-FR" sz="1600" dirty="0">
              <a:latin typeface="+mj-lt"/>
              <a:cs typeface="Calibri" panose="020F0502020204030204" pitchFamily="34" charset="0"/>
            </a:endParaRPr>
          </a:p>
          <a:p>
            <a:r>
              <a:rPr lang="fr-FR" sz="1600" dirty="0">
                <a:cs typeface="Calibri" panose="020F0502020204030204" pitchFamily="34" charset="0"/>
              </a:rPr>
              <a:t>A parsemer de-ci de-là délicatement dans les textes </a:t>
            </a:r>
            <a:r>
              <a:rPr lang="fr-FR" sz="1600" dirty="0">
                <a:cs typeface="Calibri" panose="020F0502020204030204" pitchFamily="34" charset="0"/>
                <a:sym typeface="Wingdings" pitchFamily="2" charset="2"/>
              </a:rPr>
              <a:t> N’hésitez pas à trouver d’autres mots !</a:t>
            </a:r>
            <a:endParaRPr lang="fr-FR" sz="1600" dirty="0">
              <a:cs typeface="Calibri" panose="020F0502020204030204" pitchFamily="34" charset="0"/>
            </a:endParaRPr>
          </a:p>
          <a:p>
            <a:pPr>
              <a:lnSpc>
                <a:spcPct val="150000"/>
              </a:lnSpc>
            </a:pPr>
            <a:endParaRPr lang="fr-FR" sz="2400" dirty="0">
              <a:latin typeface="Montserrat Light"/>
              <a:cs typeface="Calibri" panose="020F050202020403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4" name="Titel 1"/>
          <p:cNvSpPr txBox="1">
            <a:spLocks/>
          </p:cNvSpPr>
          <p:nvPr/>
        </p:nvSpPr>
        <p:spPr>
          <a:xfrm>
            <a:off x="57606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rPr>
              <a:t>Réserve de langage espiègle</a:t>
            </a:r>
          </a:p>
        </p:txBody>
      </p:sp>
      <p:sp>
        <p:nvSpPr>
          <p:cNvPr id="20" name="ZoneTexte 19"/>
          <p:cNvSpPr txBox="1"/>
          <p:nvPr/>
        </p:nvSpPr>
        <p:spPr>
          <a:xfrm>
            <a:off x="611560" y="1844824"/>
            <a:ext cx="7632848" cy="4524315"/>
          </a:xfrm>
          <a:prstGeom prst="rect">
            <a:avLst/>
          </a:prstGeom>
          <a:noFill/>
        </p:spPr>
        <p:txBody>
          <a:bodyPr wrap="square" rtlCol="0">
            <a:spAutoFit/>
          </a:bodyPr>
          <a:lstStyle/>
          <a:p>
            <a:r>
              <a:rPr lang="fr-FR" sz="1200" dirty="0">
                <a:solidFill>
                  <a:schemeClr val="tx2">
                    <a:lumMod val="60000"/>
                    <a:lumOff val="40000"/>
                  </a:schemeClr>
                </a:solidFill>
              </a:rPr>
              <a:t>MOTS </a:t>
            </a:r>
          </a:p>
          <a:p>
            <a:r>
              <a:rPr lang="fr-FR" sz="1200" i="1" dirty="0">
                <a:solidFill>
                  <a:schemeClr val="tx2">
                    <a:lumMod val="60000"/>
                    <a:lumOff val="40000"/>
                  </a:schemeClr>
                </a:solidFill>
              </a:rPr>
              <a:t>gargotte, guincher, dorloter, dare-dare, illico, dès potron minet, gouaille, badiner, gobichonner, guinguette, folâtre, fringuant, frétillant, frétiller, mutin, folichon, guilleret, enjoué, minois, turpitudes, truc, bidule, nigaud, nigaudenneries (néologisme), pouponner, rogatons, bande de joyeux drilles, gais lurons, luron, luronne, gaillards, amuseurs, bout en train, pot pourri, godiche, douillette, couette, la poudre d’escampette, truculent, succulent, fringuant, s’</a:t>
            </a:r>
            <a:r>
              <a:rPr lang="fr-FR" sz="1200" i="1" dirty="0" err="1">
                <a:solidFill>
                  <a:schemeClr val="tx2">
                    <a:lumMod val="60000"/>
                    <a:lumOff val="40000"/>
                  </a:schemeClr>
                </a:solidFill>
              </a:rPr>
              <a:t>enjailler</a:t>
            </a:r>
            <a:r>
              <a:rPr lang="fr-FR" sz="1200" i="1" dirty="0">
                <a:solidFill>
                  <a:schemeClr val="tx2">
                    <a:lumMod val="60000"/>
                    <a:lumOff val="40000"/>
                  </a:schemeClr>
                </a:solidFill>
              </a:rPr>
              <a:t>, calinotades, faire ripaille, crieur de sauce verte (Rabelais), bombance, canaille, s’encanailler, psittacisme, papille, rappliquer, dare-dare, hâbler, fanfaronner, être miraud, gambiller, se rebéquer, se rebiffer, rôdailler, trimarder, pendeloque, perlimpinpin, </a:t>
            </a:r>
            <a:r>
              <a:rPr lang="fr-FR" sz="1200" i="1" dirty="0" err="1">
                <a:solidFill>
                  <a:schemeClr val="tx2">
                    <a:lumMod val="60000"/>
                    <a:lumOff val="40000"/>
                  </a:schemeClr>
                </a:solidFill>
              </a:rPr>
              <a:t>gloubiboulga</a:t>
            </a:r>
            <a:r>
              <a:rPr lang="fr-FR" sz="1200" i="1" dirty="0">
                <a:solidFill>
                  <a:schemeClr val="tx2">
                    <a:lumMod val="60000"/>
                    <a:lumOff val="40000"/>
                  </a:schemeClr>
                </a:solidFill>
              </a:rPr>
              <a:t>, haranguer, embrouillamini, chafouin, hurluberlu, tarabiscoté, saperlipopette</a:t>
            </a:r>
          </a:p>
          <a:p>
            <a:endParaRPr lang="fr-FR" sz="1200" dirty="0">
              <a:solidFill>
                <a:schemeClr val="tx2">
                  <a:lumMod val="60000"/>
                  <a:lumOff val="40000"/>
                </a:schemeClr>
              </a:solidFill>
            </a:endParaRPr>
          </a:p>
          <a:p>
            <a:endParaRPr lang="fr-FR" sz="1200" dirty="0">
              <a:solidFill>
                <a:schemeClr val="tx2">
                  <a:lumMod val="60000"/>
                  <a:lumOff val="40000"/>
                </a:schemeClr>
              </a:solidFill>
            </a:endParaRPr>
          </a:p>
          <a:p>
            <a:endParaRPr lang="fr-FR" sz="1200" dirty="0">
              <a:solidFill>
                <a:schemeClr val="tx2">
                  <a:lumMod val="60000"/>
                  <a:lumOff val="40000"/>
                </a:schemeClr>
              </a:solidFill>
            </a:endParaRPr>
          </a:p>
          <a:p>
            <a:r>
              <a:rPr lang="fr-FR" sz="1200" dirty="0">
                <a:solidFill>
                  <a:schemeClr val="tx2">
                    <a:lumMod val="60000"/>
                    <a:lumOff val="40000"/>
                  </a:schemeClr>
                </a:solidFill>
              </a:rPr>
              <a:t>EXPRESSIONS</a:t>
            </a:r>
          </a:p>
          <a:p>
            <a:r>
              <a:rPr lang="fr-FR" sz="1200" i="1" dirty="0">
                <a:solidFill>
                  <a:schemeClr val="tx2">
                    <a:lumMod val="60000"/>
                    <a:lumOff val="40000"/>
                  </a:schemeClr>
                </a:solidFill>
              </a:rPr>
              <a:t>s’en payer une bonne tranche, en prendre plein les mirettes, se faire la belle, se faire la malle, avoir le vent en poupe, ça vous en bouche un coin, avoir le béguin, motus et bouche cousue, planer à quinze mille, avoir le cerveau qui baigne dans de la confiture de coing (avoir les idées pas claires), avoir un air de glaçon endeuillé (mine lugubre), sourire jusqu'aux franges de l'âme (être aux anges), ressembler à une serpillière agonisante (être mal habillé), tondre la banquise (faire un travail inutile), parler en mâchouillant une brosse à cheveux (mal prononcer), ressembler à un artichaut fané (mauvaise mine), avoir le teint aussi frais qu'un saumon décongelé depuis des semaines (encore plus mauvaise mine),  ramer des gencives (parler pour ne rien dire), rire comme une brebis nymphomane surmenée (rire bêtement), être anorexique du porte-monnaie (être radin)</a:t>
            </a:r>
          </a:p>
          <a:p>
            <a:endParaRPr lang="fr-FR" sz="1600" i="1" dirty="0">
              <a:solidFill>
                <a:schemeClr val="tx2">
                  <a:lumMod val="60000"/>
                  <a:lumOff val="40000"/>
                </a:schemeClr>
              </a:solidFill>
            </a:endParaRPr>
          </a:p>
          <a:p>
            <a:br>
              <a:rPr lang="fr-FR" sz="1600" b="1" dirty="0"/>
            </a:br>
            <a:endParaRPr lang="fr-FR" sz="1600" dirty="0"/>
          </a:p>
        </p:txBody>
      </p:sp>
      <p:sp>
        <p:nvSpPr>
          <p:cNvPr id="11" name="Rectangle 10"/>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39</a:t>
            </a:fld>
            <a:endParaRPr lang="fr-FR" sz="900" b="1" dirty="0"/>
          </a:p>
        </p:txBody>
      </p:sp>
      <p:sp>
        <p:nvSpPr>
          <p:cNvPr id="9" name="TextBox 14">
            <a:extLst>
              <a:ext uri="{FF2B5EF4-FFF2-40B4-BE49-F238E27FC236}">
                <a16:creationId xmlns:a16="http://schemas.microsoft.com/office/drawing/2014/main" id="{9B838899-7A3F-4AB4-8E71-62AA0BF0F2EC}"/>
              </a:ext>
            </a:extLst>
          </p:cNvPr>
          <p:cNvSpPr txBox="1"/>
          <p:nvPr/>
        </p:nvSpPr>
        <p:spPr>
          <a:xfrm>
            <a:off x="611560" y="836712"/>
            <a:ext cx="7920880" cy="1138773"/>
          </a:xfrm>
          <a:prstGeom prst="rect">
            <a:avLst/>
          </a:prstGeom>
          <a:noFill/>
        </p:spPr>
        <p:txBody>
          <a:bodyPr wrap="square" rtlCol="0">
            <a:spAutoFit/>
          </a:bodyPr>
          <a:lstStyle/>
          <a:p>
            <a:endParaRPr lang="fr-FR" sz="1600" dirty="0">
              <a:latin typeface="+mj-lt"/>
              <a:cs typeface="Calibri" panose="020F0502020204030204" pitchFamily="34" charset="0"/>
            </a:endParaRPr>
          </a:p>
          <a:p>
            <a:r>
              <a:rPr lang="fr-FR" sz="1600" dirty="0">
                <a:cs typeface="Calibri" panose="020F0502020204030204" pitchFamily="34" charset="0"/>
              </a:rPr>
              <a:t>A parsemer de-ci de-là délicatement dans les textes </a:t>
            </a:r>
            <a:r>
              <a:rPr lang="fr-FR" sz="1600" dirty="0">
                <a:cs typeface="Calibri" panose="020F0502020204030204" pitchFamily="34" charset="0"/>
                <a:sym typeface="Wingdings" pitchFamily="2" charset="2"/>
              </a:rPr>
              <a:t> N’hésitez pas à trouver d’autres mots !</a:t>
            </a:r>
            <a:endParaRPr lang="fr-FR" sz="1600" dirty="0">
              <a:cs typeface="Calibri" panose="020F0502020204030204" pitchFamily="34" charset="0"/>
            </a:endParaRPr>
          </a:p>
          <a:p>
            <a:pPr>
              <a:lnSpc>
                <a:spcPct val="150000"/>
              </a:lnSpc>
            </a:pPr>
            <a:endParaRPr lang="fr-FR" sz="2400" dirty="0">
              <a:latin typeface="Montserrat Light"/>
              <a:cs typeface="Calibri" panose="020F0502020204030204" pitchFamily="34" charset="0"/>
            </a:endParaRPr>
          </a:p>
        </p:txBody>
      </p:sp>
      <p:pic>
        <p:nvPicPr>
          <p:cNvPr id="13"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1" name="Sous-titre 2"/>
          <p:cNvSpPr>
            <a:spLocks noGrp="1"/>
          </p:cNvSpPr>
          <p:nvPr>
            <p:ph type="subTitle" idx="1"/>
          </p:nvPr>
        </p:nvSpPr>
        <p:spPr>
          <a:xfrm>
            <a:off x="395536" y="2132856"/>
            <a:ext cx="5256584" cy="1584176"/>
          </a:xfrm>
          <a:noFill/>
        </p:spPr>
        <p:txBody>
          <a:bodyPr>
            <a:normAutofit fontScale="92500" lnSpcReduction="20000"/>
          </a:bodyPr>
          <a:lstStyle/>
          <a:p>
            <a:pPr algn="l"/>
            <a:endParaRPr lang="fr-FR" dirty="0">
              <a:solidFill>
                <a:srgbClr val="5A2120"/>
              </a:solidFill>
            </a:endParaRPr>
          </a:p>
          <a:p>
            <a:pPr algn="l"/>
            <a:r>
              <a:rPr lang="fr-FR" dirty="0">
                <a:solidFill>
                  <a:schemeClr val="tx1"/>
                </a:solidFill>
              </a:rPr>
              <a:t>1.</a:t>
            </a:r>
          </a:p>
          <a:p>
            <a:pPr algn="l"/>
            <a:r>
              <a:rPr lang="fr-FR" sz="3900" dirty="0">
                <a:solidFill>
                  <a:schemeClr val="tx1"/>
                </a:solidFill>
              </a:rPr>
              <a:t>IDENTITÉ DE LA MARQUE</a:t>
            </a:r>
          </a:p>
          <a:p>
            <a:pPr algn="l"/>
            <a:endParaRPr lang="fr-FR" dirty="0">
              <a:solidFill>
                <a:schemeClr val="accent2">
                  <a:lumMod val="50000"/>
                </a:schemeClr>
              </a:solidFill>
            </a:endParaRPr>
          </a:p>
        </p:txBody>
      </p:sp>
      <p:sp>
        <p:nvSpPr>
          <p:cNvPr id="12" name="Rectangle 11"/>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4</a:t>
            </a:fld>
            <a:endParaRPr lang="fr-FR" sz="900" b="1" dirty="0"/>
          </a:p>
        </p:txBody>
      </p:sp>
      <p:pic>
        <p:nvPicPr>
          <p:cNvPr id="15"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1" name="Sous-titre 2"/>
          <p:cNvSpPr>
            <a:spLocks noGrp="1"/>
          </p:cNvSpPr>
          <p:nvPr>
            <p:ph type="subTitle" idx="1"/>
          </p:nvPr>
        </p:nvSpPr>
        <p:spPr>
          <a:xfrm>
            <a:off x="395536" y="2132856"/>
            <a:ext cx="6264696" cy="1584176"/>
          </a:xfrm>
          <a:noFill/>
        </p:spPr>
        <p:txBody>
          <a:bodyPr>
            <a:normAutofit fontScale="92500" lnSpcReduction="20000"/>
          </a:bodyPr>
          <a:lstStyle/>
          <a:p>
            <a:pPr algn="l"/>
            <a:endParaRPr lang="fr-FR" dirty="0">
              <a:solidFill>
                <a:srgbClr val="5A2120"/>
              </a:solidFill>
            </a:endParaRPr>
          </a:p>
          <a:p>
            <a:pPr algn="l"/>
            <a:r>
              <a:rPr lang="fr-FR" sz="3900" dirty="0">
                <a:solidFill>
                  <a:schemeClr val="accent1">
                    <a:lumMod val="75000"/>
                  </a:schemeClr>
                </a:solidFill>
              </a:rPr>
              <a:t>5.</a:t>
            </a:r>
          </a:p>
          <a:p>
            <a:pPr algn="l"/>
            <a:r>
              <a:rPr lang="fr-FR" sz="3900" dirty="0">
                <a:solidFill>
                  <a:schemeClr val="accent1">
                    <a:lumMod val="75000"/>
                  </a:schemeClr>
                </a:solidFill>
              </a:rPr>
              <a:t>NARRATION VISUELLE</a:t>
            </a:r>
          </a:p>
        </p:txBody>
      </p:sp>
      <p:sp>
        <p:nvSpPr>
          <p:cNvPr id="12" name="Rectangle 11"/>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40</a:t>
            </a:fld>
            <a:endParaRPr lang="fr-FR" sz="900" b="1" dirty="0"/>
          </a:p>
        </p:txBody>
      </p:sp>
      <p:pic>
        <p:nvPicPr>
          <p:cNvPr id="14"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3"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dirty="0">
                <a:solidFill>
                  <a:schemeClr val="accent1">
                    <a:lumMod val="75000"/>
                  </a:schemeClr>
                </a:solidFill>
                <a:latin typeface="Arial Narrow" pitchFamily="34" charset="0"/>
                <a:ea typeface="+mj-ea"/>
                <a:cs typeface="Arial" pitchFamily="34" charset="0"/>
              </a:rPr>
              <a:t>Un territoire étonnant</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1" name="Rectangle 10"/>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41</a:t>
            </a:fld>
            <a:endParaRPr lang="fr-FR" sz="900" b="1" dirty="0"/>
          </a:p>
        </p:txBody>
      </p:sp>
      <p:pic>
        <p:nvPicPr>
          <p:cNvPr id="14"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
        <p:nvSpPr>
          <p:cNvPr id="15" name="Rectangle 14"/>
          <p:cNvSpPr/>
          <p:nvPr/>
        </p:nvSpPr>
        <p:spPr>
          <a:xfrm>
            <a:off x="683568" y="1340768"/>
            <a:ext cx="3096344" cy="4278094"/>
          </a:xfrm>
          <a:prstGeom prst="rect">
            <a:avLst/>
          </a:prstGeom>
        </p:spPr>
        <p:txBody>
          <a:bodyPr wrap="square">
            <a:spAutoFit/>
          </a:bodyPr>
          <a:lstStyle/>
          <a:p>
            <a:r>
              <a:rPr lang="fr-FR" sz="1600" dirty="0"/>
              <a:t>Choisir des images étonnantes avec des perspectives inhabituelles par exemple, ou des détails singuliers.</a:t>
            </a:r>
          </a:p>
          <a:p>
            <a:endParaRPr lang="fr-FR" sz="1600" dirty="0"/>
          </a:p>
          <a:p>
            <a:r>
              <a:rPr lang="fr-FR" sz="1600" dirty="0"/>
              <a:t>Votre objectif : surprendre le voyageur, la voyageuse, lui faire (</a:t>
            </a:r>
            <a:r>
              <a:rPr lang="fr-FR" sz="1600" dirty="0" err="1"/>
              <a:t>re</a:t>
            </a:r>
            <a:r>
              <a:rPr lang="fr-FR" sz="1600" dirty="0"/>
              <a:t>)découvrir la Vallée de la Dordogne sous un angle nouveau.</a:t>
            </a:r>
          </a:p>
          <a:p>
            <a:endParaRPr lang="fr-FR" sz="1600" dirty="0"/>
          </a:p>
          <a:p>
            <a:r>
              <a:rPr lang="fr-FR" sz="1600" dirty="0"/>
              <a:t>Demandez-vous à chaque fois : “Est-ce que ce paysage, ce produit, est typique de la Vallée de la Dordogne” ? “ Est-ce que l’image a quelque chose d’étonnant” ?</a:t>
            </a:r>
          </a:p>
          <a:p>
            <a:endParaRPr lang="fr-FR" sz="1600" dirty="0"/>
          </a:p>
          <a:p>
            <a:r>
              <a:rPr lang="fr-FR" sz="1600" dirty="0"/>
              <a:t>Choisissez des visuels de qualité.</a:t>
            </a:r>
          </a:p>
        </p:txBody>
      </p:sp>
      <p:pic>
        <p:nvPicPr>
          <p:cNvPr id="3074" name="Picture 2"/>
          <p:cNvPicPr>
            <a:picLocks noChangeAspect="1" noChangeArrowheads="1"/>
          </p:cNvPicPr>
          <p:nvPr/>
        </p:nvPicPr>
        <p:blipFill>
          <a:blip r:embed="rId3" cstate="print"/>
          <a:srcRect/>
          <a:stretch>
            <a:fillRect/>
          </a:stretch>
        </p:blipFill>
        <p:spPr bwMode="auto">
          <a:xfrm>
            <a:off x="4067944" y="1412776"/>
            <a:ext cx="4715152" cy="4176464"/>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3"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lvl="0">
              <a:spcBef>
                <a:spcPct val="0"/>
              </a:spcBef>
              <a:defRPr/>
            </a:pPr>
            <a:r>
              <a:rPr lang="en-US" sz="3600" dirty="0">
                <a:solidFill>
                  <a:schemeClr val="accent1">
                    <a:lumMod val="75000"/>
                  </a:schemeClr>
                </a:solidFill>
                <a:latin typeface="Arial Narrow" pitchFamily="34" charset="0"/>
                <a:cs typeface="Arial" pitchFamily="34" charset="0"/>
              </a:rPr>
              <a:t>L’art de l’étonnement</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2" name="Tijdelijke aanduiding voor inhoud 2"/>
          <p:cNvSpPr txBox="1">
            <a:spLocks/>
          </p:cNvSpPr>
          <p:nvPr/>
        </p:nvSpPr>
        <p:spPr>
          <a:xfrm>
            <a:off x="395536" y="1700808"/>
            <a:ext cx="8229600" cy="339447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tint val="75000"/>
                </a:schemeClr>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20" name="Rectangle 19"/>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42</a:t>
            </a:fld>
            <a:endParaRPr lang="fr-FR" sz="900" b="1" dirty="0"/>
          </a:p>
        </p:txBody>
      </p:sp>
      <p:pic>
        <p:nvPicPr>
          <p:cNvPr id="22"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
        <p:nvSpPr>
          <p:cNvPr id="23" name="Rectangle 22"/>
          <p:cNvSpPr/>
          <p:nvPr/>
        </p:nvSpPr>
        <p:spPr>
          <a:xfrm>
            <a:off x="683568" y="1412776"/>
            <a:ext cx="3168352" cy="3785652"/>
          </a:xfrm>
          <a:prstGeom prst="rect">
            <a:avLst/>
          </a:prstGeom>
        </p:spPr>
        <p:txBody>
          <a:bodyPr wrap="square">
            <a:spAutoFit/>
          </a:bodyPr>
          <a:lstStyle/>
          <a:p>
            <a:r>
              <a:rPr lang="fr-FR" sz="1600" dirty="0"/>
              <a:t>Raconter l’art de l’étonnement à travers les visages, les expressions, les sourires mais aussi les situations.</a:t>
            </a:r>
          </a:p>
          <a:p>
            <a:endParaRPr lang="fr-FR" sz="1600" dirty="0"/>
          </a:p>
          <a:p>
            <a:r>
              <a:rPr lang="fr-FR" sz="1600" dirty="0"/>
              <a:t>Votre objectif : incarner la joie du moment présent, la capacité à s’émerveiller devant la vie</a:t>
            </a:r>
          </a:p>
          <a:p>
            <a:endParaRPr lang="fr-FR" sz="1600" dirty="0"/>
          </a:p>
          <a:p>
            <a:r>
              <a:rPr lang="fr-FR" sz="1600" dirty="0"/>
              <a:t>Demandez-vous à chaque fois : “Est-ce que cette image raconte la joie ressentie, le bonheur simple,</a:t>
            </a:r>
          </a:p>
          <a:p>
            <a:r>
              <a:rPr lang="fr-FR" sz="1600" dirty="0"/>
              <a:t>l’émerveillement”?</a:t>
            </a:r>
          </a:p>
          <a:p>
            <a:endParaRPr lang="fr-FR" sz="1600" dirty="0"/>
          </a:p>
          <a:p>
            <a:r>
              <a:rPr lang="fr-FR" sz="1600" dirty="0"/>
              <a:t>Choisissez des visuels de qualité.</a:t>
            </a:r>
          </a:p>
        </p:txBody>
      </p:sp>
      <p:pic>
        <p:nvPicPr>
          <p:cNvPr id="2051" name="Picture 3"/>
          <p:cNvPicPr>
            <a:picLocks noChangeAspect="1" noChangeArrowheads="1"/>
          </p:cNvPicPr>
          <p:nvPr/>
        </p:nvPicPr>
        <p:blipFill>
          <a:blip r:embed="rId3" cstate="print"/>
          <a:srcRect/>
          <a:stretch>
            <a:fillRect/>
          </a:stretch>
        </p:blipFill>
        <p:spPr bwMode="auto">
          <a:xfrm>
            <a:off x="4042559" y="1418108"/>
            <a:ext cx="4633897" cy="4099124"/>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1" name="Sous-titre 2"/>
          <p:cNvSpPr>
            <a:spLocks noGrp="1"/>
          </p:cNvSpPr>
          <p:nvPr>
            <p:ph type="subTitle" idx="1"/>
          </p:nvPr>
        </p:nvSpPr>
        <p:spPr>
          <a:xfrm>
            <a:off x="395536" y="2132856"/>
            <a:ext cx="6264696" cy="1584176"/>
          </a:xfrm>
          <a:noFill/>
        </p:spPr>
        <p:txBody>
          <a:bodyPr>
            <a:normAutofit fontScale="92500" lnSpcReduction="20000"/>
          </a:bodyPr>
          <a:lstStyle/>
          <a:p>
            <a:pPr algn="l"/>
            <a:endParaRPr lang="fr-FR" dirty="0">
              <a:solidFill>
                <a:srgbClr val="5A2120"/>
              </a:solidFill>
            </a:endParaRPr>
          </a:p>
          <a:p>
            <a:pPr algn="l"/>
            <a:r>
              <a:rPr lang="fr-FR" sz="3900" dirty="0">
                <a:solidFill>
                  <a:schemeClr val="accent1">
                    <a:lumMod val="75000"/>
                  </a:schemeClr>
                </a:solidFill>
              </a:rPr>
              <a:t>6.</a:t>
            </a:r>
          </a:p>
          <a:p>
            <a:pPr algn="l"/>
            <a:r>
              <a:rPr lang="fr-FR" sz="3900" cap="all" dirty="0">
                <a:solidFill>
                  <a:schemeClr val="accent1">
                    <a:lumMod val="75000"/>
                  </a:schemeClr>
                </a:solidFill>
              </a:rPr>
              <a:t>Créativité</a:t>
            </a:r>
            <a:r>
              <a:rPr lang="fr-FR" sz="3900" dirty="0">
                <a:solidFill>
                  <a:schemeClr val="accent1">
                    <a:lumMod val="75000"/>
                  </a:schemeClr>
                </a:solidFill>
              </a:rPr>
              <a:t> &amp; SEO</a:t>
            </a:r>
          </a:p>
        </p:txBody>
      </p:sp>
      <p:sp>
        <p:nvSpPr>
          <p:cNvPr id="12" name="Rectangle 11"/>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43</a:t>
            </a:fld>
            <a:endParaRPr lang="fr-FR" sz="900" b="1" dirty="0"/>
          </a:p>
        </p:txBody>
      </p:sp>
      <p:pic>
        <p:nvPicPr>
          <p:cNvPr id="14"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B21047-263F-4B84-9260-109EB9EF04BA}"/>
              </a:ext>
            </a:extLst>
          </p:cNvPr>
          <p:cNvSpPr/>
          <p:nvPr/>
        </p:nvSpPr>
        <p:spPr>
          <a:xfrm>
            <a:off x="683568" y="2996952"/>
            <a:ext cx="7920880" cy="3024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fr-FR" sz="1600" dirty="0">
              <a:solidFill>
                <a:schemeClr val="tx1"/>
              </a:solidFill>
            </a:endParaRPr>
          </a:p>
          <a:p>
            <a:r>
              <a:rPr lang="fr-FR" sz="1600" dirty="0">
                <a:solidFill>
                  <a:schemeClr val="tx1"/>
                </a:solidFill>
              </a:rPr>
              <a:t>CONSEILS DE RÉDACTION SEO :</a:t>
            </a:r>
          </a:p>
          <a:p>
            <a:pPr marL="285750" indent="-285750">
              <a:buFontTx/>
              <a:buChar char="-"/>
            </a:pPr>
            <a:r>
              <a:rPr lang="fr-FR" sz="1600" dirty="0">
                <a:solidFill>
                  <a:schemeClr val="tx1"/>
                </a:solidFill>
              </a:rPr>
              <a:t>Pensez votre texte autour d’une expression-clé : créez du contenu éditorial pertinent pour votre site en utilisant les expressions-clés types utilisées par les internautes. </a:t>
            </a:r>
            <a:br>
              <a:rPr lang="fr-FR" sz="1600" dirty="0">
                <a:solidFill>
                  <a:schemeClr val="tx1"/>
                </a:solidFill>
              </a:rPr>
            </a:br>
            <a:r>
              <a:rPr lang="fr-FR" sz="1600" dirty="0">
                <a:solidFill>
                  <a:schemeClr val="tx1"/>
                </a:solidFill>
              </a:rPr>
              <a:t>Exemple d’expression-clé </a:t>
            </a:r>
            <a:r>
              <a:rPr lang="fr-FR" sz="1600" i="1" dirty="0">
                <a:solidFill>
                  <a:schemeClr val="tx2">
                    <a:lumMod val="60000"/>
                    <a:lumOff val="40000"/>
                  </a:schemeClr>
                </a:solidFill>
              </a:rPr>
              <a:t>Grotte de Lascaux </a:t>
            </a:r>
            <a:r>
              <a:rPr lang="fr-FR" sz="1600" dirty="0">
                <a:solidFill>
                  <a:schemeClr val="tx1"/>
                </a:solidFill>
              </a:rPr>
              <a:t>-&gt; Déclinaison autour de l’expression-clé </a:t>
            </a:r>
            <a:r>
              <a:rPr lang="fr-FR" sz="1600" i="1" dirty="0">
                <a:solidFill>
                  <a:schemeClr val="tx2">
                    <a:lumMod val="60000"/>
                    <a:lumOff val="40000"/>
                  </a:schemeClr>
                </a:solidFill>
              </a:rPr>
              <a:t>Qu’est-ce que la grotte de Lascaux ? Où se trouve la grotte de Lascaux ? Etc.</a:t>
            </a:r>
            <a:br>
              <a:rPr lang="fr-FR" sz="1600" i="1" dirty="0">
                <a:solidFill>
                  <a:schemeClr val="tx2">
                    <a:lumMod val="60000"/>
                    <a:lumOff val="40000"/>
                  </a:schemeClr>
                </a:solidFill>
              </a:rPr>
            </a:br>
            <a:endParaRPr lang="fr-FR" sz="1600" i="1" dirty="0">
              <a:solidFill>
                <a:schemeClr val="tx2">
                  <a:lumMod val="60000"/>
                  <a:lumOff val="40000"/>
                </a:schemeClr>
              </a:solidFill>
            </a:endParaRPr>
          </a:p>
          <a:p>
            <a:pPr marL="285750" indent="-285750">
              <a:buFontTx/>
              <a:buChar char="-"/>
            </a:pPr>
            <a:r>
              <a:rPr lang="fr-FR" sz="1600" dirty="0">
                <a:solidFill>
                  <a:schemeClr val="tx1"/>
                </a:solidFill>
              </a:rPr>
              <a:t>Augmentez les portes d’entrée sur le site via un nombre important de requêtes tapées par les internautes.</a:t>
            </a:r>
          </a:p>
          <a:p>
            <a:endParaRPr lang="fr-FR" sz="1600" dirty="0">
              <a:solidFill>
                <a:schemeClr val="tx1"/>
              </a:solidFill>
            </a:endParaRPr>
          </a:p>
          <a:p>
            <a:pPr marL="285750" indent="-285750">
              <a:buFontTx/>
              <a:buChar char="-"/>
            </a:pPr>
            <a:r>
              <a:rPr lang="fr-FR" sz="1600" dirty="0">
                <a:solidFill>
                  <a:schemeClr val="tx1"/>
                </a:solidFill>
              </a:rPr>
              <a:t>Faites correspondre au maximum l’offre du contenu à ce que le visiteur s’attend à trouver sur la page.</a:t>
            </a:r>
          </a:p>
          <a:p>
            <a:pPr marL="285750" indent="-285750">
              <a:buFontTx/>
              <a:buChar char="-"/>
            </a:pPr>
            <a:endParaRPr lang="fr-FR" sz="1600" dirty="0">
              <a:solidFill>
                <a:schemeClr val="tx1"/>
              </a:solidFill>
            </a:endParaRPr>
          </a:p>
        </p:txBody>
      </p:sp>
      <p:sp>
        <p:nvSpPr>
          <p:cNvPr id="7" name="Rectangle 6"/>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lvl="0">
              <a:spcBef>
                <a:spcPct val="0"/>
              </a:spcBef>
              <a:defRPr/>
            </a:pPr>
            <a:r>
              <a:rPr lang="en-US" sz="3600" dirty="0">
                <a:solidFill>
                  <a:schemeClr val="accent1">
                    <a:lumMod val="75000"/>
                  </a:schemeClr>
                </a:solidFill>
                <a:latin typeface="Arial Narrow" pitchFamily="34" charset="0"/>
                <a:cs typeface="Arial" pitchFamily="34" charset="0"/>
              </a:rPr>
              <a:t>Un contenu riche pour être visible</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
        <p:nvSpPr>
          <p:cNvPr id="11" name="TextBox 14">
            <a:extLst>
              <a:ext uri="{FF2B5EF4-FFF2-40B4-BE49-F238E27FC236}">
                <a16:creationId xmlns:a16="http://schemas.microsoft.com/office/drawing/2014/main" id="{9B838899-7A3F-4AB4-8E71-62AA0BF0F2EC}"/>
              </a:ext>
            </a:extLst>
          </p:cNvPr>
          <p:cNvSpPr txBox="1"/>
          <p:nvPr/>
        </p:nvSpPr>
        <p:spPr>
          <a:xfrm>
            <a:off x="395536" y="764704"/>
            <a:ext cx="8208912" cy="2800767"/>
          </a:xfrm>
          <a:prstGeom prst="rect">
            <a:avLst/>
          </a:prstGeom>
          <a:noFill/>
        </p:spPr>
        <p:txBody>
          <a:bodyPr wrap="square" rtlCol="0">
            <a:spAutoFit/>
          </a:bodyPr>
          <a:lstStyle/>
          <a:p>
            <a:endParaRPr lang="fr-FR" sz="1600" dirty="0">
              <a:latin typeface="+mj-lt"/>
              <a:cs typeface="Calibri" panose="020F0502020204030204" pitchFamily="34" charset="0"/>
            </a:endParaRPr>
          </a:p>
          <a:p>
            <a:pPr marL="285750" indent="-285750"/>
            <a:r>
              <a:rPr lang="fr-FR" sz="1600" dirty="0">
                <a:cs typeface="Calibri" panose="020F0502020204030204" pitchFamily="34" charset="0"/>
              </a:rPr>
              <a:t>	La recherche de créativité et le travail sur le ton rédactionnel </a:t>
            </a:r>
            <a:r>
              <a:rPr lang="fr-FR" sz="1600" b="1" dirty="0">
                <a:cs typeface="Calibri" panose="020F0502020204030204" pitchFamily="34" charset="0"/>
              </a:rPr>
              <a:t>ne doivent pas faire oublier l’efficacité et la visibilité des contenus sur les moteurs de recherche</a:t>
            </a:r>
            <a:r>
              <a:rPr lang="fr-FR" sz="1600" dirty="0"/>
              <a:t>. Le contenu texte est le critère de pertinence n°1 pour le référencement naturel (SEO). </a:t>
            </a:r>
            <a:br>
              <a:rPr lang="fr-FR" sz="1600" dirty="0"/>
            </a:br>
            <a:br>
              <a:rPr lang="fr-FR" sz="1600" dirty="0"/>
            </a:br>
            <a:r>
              <a:rPr lang="fr-FR" sz="1600" b="1" dirty="0"/>
              <a:t>Qu’est-ce qu’une page pertinente d’un point de vue SEO ? </a:t>
            </a:r>
            <a:r>
              <a:rPr lang="fr-FR" sz="1600" dirty="0"/>
              <a:t>C’est une page dont le contenu a vocation à être demandé par un internaute via "une expression-clé" tapée dans les moteurs de recherche. En résumé : l’internaute pose une question, Google cherche à y répondre en sélectionnant la page du web la plus pertinente.</a:t>
            </a:r>
          </a:p>
          <a:p>
            <a:pPr marL="285750" indent="-285750"/>
            <a:endParaRPr lang="fr-FR" sz="1600" dirty="0"/>
          </a:p>
          <a:p>
            <a:pPr marL="285750" indent="-285750"/>
            <a:endParaRPr lang="fr-FR" sz="1600" dirty="0"/>
          </a:p>
        </p:txBody>
      </p:sp>
      <p:sp>
        <p:nvSpPr>
          <p:cNvPr id="12" name="Rectangle 11"/>
          <p:cNvSpPr/>
          <p:nvPr/>
        </p:nvSpPr>
        <p:spPr>
          <a:xfrm>
            <a:off x="4427984" y="6696744"/>
            <a:ext cx="216024" cy="161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27699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B21047-263F-4B84-9260-109EB9EF04BA}"/>
              </a:ext>
            </a:extLst>
          </p:cNvPr>
          <p:cNvSpPr/>
          <p:nvPr/>
        </p:nvSpPr>
        <p:spPr>
          <a:xfrm>
            <a:off x="611560" y="1052736"/>
            <a:ext cx="7439174" cy="3156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600" dirty="0">
                <a:solidFill>
                  <a:schemeClr val="tx1"/>
                </a:solidFill>
              </a:rPr>
              <a:t>Le mot-clé ou l’expression-clé est un mot ou une association de mots utilisés par les internautes pour taper leur recherche sur Google. Il convient donc d’intégrer ces mots-clés sur le site, en particulier </a:t>
            </a:r>
            <a:r>
              <a:rPr lang="fr-FR" sz="1600" b="1" dirty="0">
                <a:solidFill>
                  <a:schemeClr val="tx1"/>
                </a:solidFill>
              </a:rPr>
              <a:t>dans la balise </a:t>
            </a:r>
            <a:r>
              <a:rPr lang="fr-FR" sz="1600" b="1" dirty="0" err="1">
                <a:solidFill>
                  <a:schemeClr val="tx1"/>
                </a:solidFill>
              </a:rPr>
              <a:t>title</a:t>
            </a:r>
            <a:r>
              <a:rPr lang="fr-FR" sz="1600" dirty="0">
                <a:solidFill>
                  <a:schemeClr val="tx1"/>
                </a:solidFill>
              </a:rPr>
              <a:t>, </a:t>
            </a:r>
            <a:r>
              <a:rPr lang="fr-FR" sz="1600" b="1" dirty="0">
                <a:solidFill>
                  <a:schemeClr val="tx1"/>
                </a:solidFill>
              </a:rPr>
              <a:t>le titre principale </a:t>
            </a:r>
            <a:r>
              <a:rPr lang="fr-FR" sz="1600" dirty="0">
                <a:solidFill>
                  <a:schemeClr val="tx1"/>
                </a:solidFill>
              </a:rPr>
              <a:t>des pages, </a:t>
            </a:r>
            <a:r>
              <a:rPr lang="fr-FR" sz="1600" b="1" dirty="0">
                <a:solidFill>
                  <a:schemeClr val="tx1"/>
                </a:solidFill>
              </a:rPr>
              <a:t>les sous-titres,</a:t>
            </a:r>
            <a:r>
              <a:rPr lang="fr-FR" sz="1600" dirty="0">
                <a:solidFill>
                  <a:schemeClr val="tx1"/>
                </a:solidFill>
              </a:rPr>
              <a:t> </a:t>
            </a:r>
            <a:r>
              <a:rPr lang="fr-FR" sz="1600" b="1" dirty="0">
                <a:solidFill>
                  <a:schemeClr val="tx1"/>
                </a:solidFill>
              </a:rPr>
              <a:t>les </a:t>
            </a:r>
            <a:r>
              <a:rPr lang="fr-FR" sz="1600" b="1" dirty="0" err="1">
                <a:solidFill>
                  <a:schemeClr val="tx1"/>
                </a:solidFill>
              </a:rPr>
              <a:t>urls</a:t>
            </a:r>
            <a:r>
              <a:rPr lang="fr-FR" sz="1600" b="1" dirty="0">
                <a:solidFill>
                  <a:schemeClr val="tx1"/>
                </a:solidFill>
              </a:rPr>
              <a:t> </a:t>
            </a:r>
            <a:r>
              <a:rPr lang="fr-FR" sz="1600" dirty="0">
                <a:solidFill>
                  <a:schemeClr val="tx1"/>
                </a:solidFill>
              </a:rPr>
              <a:t>afin de pouvoir se positionner sur ces termes dans Google.</a:t>
            </a:r>
          </a:p>
          <a:p>
            <a:endParaRPr lang="fr-FR" sz="1600" dirty="0">
              <a:solidFill>
                <a:schemeClr val="tx1"/>
              </a:solidFill>
            </a:endParaRPr>
          </a:p>
          <a:p>
            <a:r>
              <a:rPr lang="fr-FR" sz="1600" dirty="0">
                <a:solidFill>
                  <a:schemeClr val="tx1"/>
                </a:solidFill>
              </a:rPr>
              <a:t>L’analyse sémantique des intentions de recherche permet de connaitre l’ensemble des mots-clés potentiellement générateurs de trafic pour votre site. Voyez avec votre expert en SEO.</a:t>
            </a:r>
          </a:p>
          <a:p>
            <a:endParaRPr lang="fr-FR" sz="1600" dirty="0">
              <a:solidFill>
                <a:schemeClr val="tx1"/>
              </a:solidFill>
            </a:endParaRPr>
          </a:p>
          <a:p>
            <a:r>
              <a:rPr lang="fr-FR" sz="1600" dirty="0">
                <a:solidFill>
                  <a:schemeClr val="tx1"/>
                </a:solidFill>
              </a:rPr>
              <a:t>Néanmoins, vous pouvez de votre côté utiliser certains outils pour trouver ces mots-clés tels que </a:t>
            </a:r>
            <a:r>
              <a:rPr lang="fr-FR" sz="1600" b="1" dirty="0">
                <a:solidFill>
                  <a:schemeClr val="tx1"/>
                </a:solidFill>
              </a:rPr>
              <a:t>Google </a:t>
            </a:r>
            <a:r>
              <a:rPr lang="fr-FR" sz="1600" b="1" dirty="0" err="1">
                <a:solidFill>
                  <a:schemeClr val="tx1"/>
                </a:solidFill>
              </a:rPr>
              <a:t>suggest</a:t>
            </a:r>
            <a:r>
              <a:rPr lang="fr-FR" sz="1600" b="1" dirty="0">
                <a:solidFill>
                  <a:schemeClr val="tx1"/>
                </a:solidFill>
              </a:rPr>
              <a:t>. </a:t>
            </a:r>
            <a:r>
              <a:rPr lang="fr-FR" sz="1600" dirty="0">
                <a:solidFill>
                  <a:schemeClr val="tx1"/>
                </a:solidFill>
              </a:rPr>
              <a:t>Entrez une recherche qui selon vous, pourrait diriger l'internaute vers votre site, et relevez les expressions-clés pour pouvoir les exploiter dans vos contenus.</a:t>
            </a:r>
          </a:p>
        </p:txBody>
      </p:sp>
      <p:sp>
        <p:nvSpPr>
          <p:cNvPr id="7" name="Rectangle 6"/>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5"/>
          <p:cNvSpPr txBox="1">
            <a:spLocks/>
          </p:cNvSpPr>
          <p:nvPr/>
        </p:nvSpPr>
        <p:spPr>
          <a:xfrm>
            <a:off x="6553200" y="6356350"/>
            <a:ext cx="2133600"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5A21CC8-092B-42F7-8C3A-421990D4B04D}" type="slidenum">
              <a:rPr kumimoji="0" lang="fr-FR" sz="9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900" b="1"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
        <p:nvSpPr>
          <p:cNvPr id="11" name="Titel 1"/>
          <p:cNvSpPr txBox="1">
            <a:spLocks/>
          </p:cNvSpPr>
          <p:nvPr/>
        </p:nvSpPr>
        <p:spPr>
          <a:xfrm>
            <a:off x="611560" y="260648"/>
            <a:ext cx="8244408" cy="836712"/>
          </a:xfrm>
          <a:prstGeom prst="rect">
            <a:avLst/>
          </a:prstGeom>
        </p:spPr>
        <p:txBody>
          <a:bodyPr vert="horz" lIns="91440" tIns="45720" rIns="91440" bIns="45720" rtlCol="0" anchor="ctr">
            <a:normAutofit/>
          </a:bodyPr>
          <a:lstStyle/>
          <a:p>
            <a:pPr lvl="0">
              <a:spcBef>
                <a:spcPct val="0"/>
              </a:spcBef>
              <a:defRPr/>
            </a:pPr>
            <a:r>
              <a:rPr lang="en-US" sz="3600" dirty="0">
                <a:solidFill>
                  <a:schemeClr val="accent1">
                    <a:lumMod val="75000"/>
                  </a:schemeClr>
                </a:solidFill>
                <a:latin typeface="Arial Narrow" pitchFamily="34" charset="0"/>
                <a:cs typeface="Arial" pitchFamily="34" charset="0"/>
              </a:rPr>
              <a:t>Le mot-</a:t>
            </a:r>
            <a:r>
              <a:rPr lang="en-US" sz="3600" dirty="0" err="1">
                <a:solidFill>
                  <a:schemeClr val="accent1">
                    <a:lumMod val="75000"/>
                  </a:schemeClr>
                </a:solidFill>
                <a:latin typeface="Arial Narrow" pitchFamily="34" charset="0"/>
                <a:cs typeface="Arial" pitchFamily="34" charset="0"/>
              </a:rPr>
              <a:t>clé</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pic>
        <p:nvPicPr>
          <p:cNvPr id="59395" name="Picture 3"/>
          <p:cNvPicPr>
            <a:picLocks noChangeAspect="1" noChangeArrowheads="1"/>
          </p:cNvPicPr>
          <p:nvPr/>
        </p:nvPicPr>
        <p:blipFill>
          <a:blip r:embed="rId3" cstate="print"/>
          <a:srcRect/>
          <a:stretch>
            <a:fillRect/>
          </a:stretch>
        </p:blipFill>
        <p:spPr bwMode="auto">
          <a:xfrm>
            <a:off x="5602314" y="4365104"/>
            <a:ext cx="3541686" cy="2492896"/>
          </a:xfrm>
          <a:prstGeom prst="rect">
            <a:avLst/>
          </a:prstGeom>
          <a:noFill/>
          <a:ln w="9525">
            <a:noFill/>
            <a:miter lim="800000"/>
            <a:headEnd/>
            <a:tailEnd/>
          </a:ln>
        </p:spPr>
      </p:pic>
    </p:spTree>
    <p:extLst>
      <p:ext uri="{BB962C8B-B14F-4D97-AF65-F5344CB8AC3E}">
        <p14:creationId xmlns:p14="http://schemas.microsoft.com/office/powerpoint/2010/main" val="3420691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55420DB-F0E5-45D2-A6DF-ABD87712E0E5}"/>
              </a:ext>
            </a:extLst>
          </p:cNvPr>
          <p:cNvSpPr>
            <a:spLocks noGrp="1"/>
          </p:cNvSpPr>
          <p:nvPr>
            <p:ph type="sldNum" sz="quarter" idx="12"/>
          </p:nvPr>
        </p:nvSpPr>
        <p:spPr/>
        <p:txBody>
          <a:bodyPr/>
          <a:lstStyle/>
          <a:p>
            <a:fld id="{553A4DED-FACE-46BC-8D8B-64D745746187}" type="slidenum">
              <a:rPr lang="fr-FR" smtClean="0"/>
              <a:pPr/>
              <a:t>46</a:t>
            </a:fld>
            <a:endParaRPr lang="fr-FR"/>
          </a:p>
        </p:txBody>
      </p:sp>
      <p:sp>
        <p:nvSpPr>
          <p:cNvPr id="6" name="Rectangle 5">
            <a:extLst>
              <a:ext uri="{FF2B5EF4-FFF2-40B4-BE49-F238E27FC236}">
                <a16:creationId xmlns:a16="http://schemas.microsoft.com/office/drawing/2014/main" id="{FCB21047-263F-4B84-9260-109EB9EF04BA}"/>
              </a:ext>
            </a:extLst>
          </p:cNvPr>
          <p:cNvSpPr/>
          <p:nvPr/>
        </p:nvSpPr>
        <p:spPr>
          <a:xfrm>
            <a:off x="539552" y="1098179"/>
            <a:ext cx="7704856" cy="3554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600" dirty="0">
                <a:solidFill>
                  <a:schemeClr val="tx1"/>
                </a:solidFill>
              </a:rPr>
              <a:t>Il ne s’agit pas d’utiliser des dizaines de fois un même mot-clé ou expression-clé dans une page. Il faut plutôt l’utiliser à des endroits stratégiques et sous différentes formes.</a:t>
            </a:r>
          </a:p>
          <a:p>
            <a:endParaRPr lang="fr-FR" sz="1600" dirty="0">
              <a:solidFill>
                <a:schemeClr val="tx1"/>
              </a:solidFill>
            </a:endParaRPr>
          </a:p>
          <a:p>
            <a:r>
              <a:rPr lang="fr-FR" sz="1600" dirty="0">
                <a:solidFill>
                  <a:schemeClr val="tx1"/>
                </a:solidFill>
              </a:rPr>
              <a:t>Endroits stratégiques :</a:t>
            </a:r>
          </a:p>
          <a:p>
            <a:endParaRPr lang="fr-FR" sz="1600" dirty="0">
              <a:solidFill>
                <a:schemeClr val="tx1"/>
              </a:solidFill>
            </a:endParaRPr>
          </a:p>
          <a:p>
            <a:pPr marL="285750" indent="-285750">
              <a:buFontTx/>
              <a:buChar char="-"/>
            </a:pPr>
            <a:r>
              <a:rPr lang="fr-FR" sz="1600" dirty="0">
                <a:solidFill>
                  <a:schemeClr val="tx1"/>
                </a:solidFill>
              </a:rPr>
              <a:t>les </a:t>
            </a:r>
            <a:r>
              <a:rPr lang="fr-FR" sz="1600" b="1" dirty="0">
                <a:solidFill>
                  <a:schemeClr val="tx1"/>
                </a:solidFill>
              </a:rPr>
              <a:t>premiers mots de la balise TITLE </a:t>
            </a:r>
            <a:r>
              <a:rPr lang="fr-FR" sz="1600" dirty="0">
                <a:solidFill>
                  <a:schemeClr val="tx1"/>
                </a:solidFill>
              </a:rPr>
              <a:t>de la page</a:t>
            </a:r>
          </a:p>
          <a:p>
            <a:pPr marL="285750" indent="-285750">
              <a:buFontTx/>
              <a:buChar char="-"/>
            </a:pPr>
            <a:endParaRPr lang="fr-FR" sz="1600" dirty="0">
              <a:solidFill>
                <a:schemeClr val="tx1"/>
              </a:solidFill>
            </a:endParaRPr>
          </a:p>
          <a:p>
            <a:pPr marL="285750" indent="-285750">
              <a:buFontTx/>
              <a:buChar char="-"/>
            </a:pPr>
            <a:r>
              <a:rPr lang="fr-FR" sz="1600" dirty="0">
                <a:solidFill>
                  <a:schemeClr val="tx1"/>
                </a:solidFill>
              </a:rPr>
              <a:t>les </a:t>
            </a:r>
            <a:r>
              <a:rPr lang="fr-FR" sz="1600" b="1" dirty="0">
                <a:solidFill>
                  <a:schemeClr val="tx1"/>
                </a:solidFill>
              </a:rPr>
              <a:t>titres éditoriaux </a:t>
            </a:r>
            <a:r>
              <a:rPr lang="fr-FR" sz="1600" dirty="0">
                <a:solidFill>
                  <a:schemeClr val="tx1"/>
                </a:solidFill>
              </a:rPr>
              <a:t>ou titre de plus haut niveau de la page et sous-titre  (</a:t>
            </a:r>
            <a:r>
              <a:rPr lang="fr-FR" sz="1600" b="1" dirty="0">
                <a:solidFill>
                  <a:schemeClr val="tx1"/>
                </a:solidFill>
              </a:rPr>
              <a:t>h1</a:t>
            </a:r>
            <a:r>
              <a:rPr lang="fr-FR" sz="1600" dirty="0">
                <a:solidFill>
                  <a:schemeClr val="tx1"/>
                </a:solidFill>
              </a:rPr>
              <a:t>, h2, etc.)</a:t>
            </a:r>
          </a:p>
          <a:p>
            <a:pPr marL="285750" indent="-285750">
              <a:buFontTx/>
              <a:buChar char="-"/>
            </a:pPr>
            <a:endParaRPr lang="fr-FR" sz="1600" dirty="0">
              <a:solidFill>
                <a:schemeClr val="tx1"/>
              </a:solidFill>
            </a:endParaRPr>
          </a:p>
          <a:p>
            <a:pPr marL="285750" indent="-285750">
              <a:buFontTx/>
              <a:buChar char="-"/>
            </a:pPr>
            <a:r>
              <a:rPr lang="fr-FR" sz="1600" dirty="0">
                <a:solidFill>
                  <a:schemeClr val="tx1"/>
                </a:solidFill>
              </a:rPr>
              <a:t>le </a:t>
            </a:r>
            <a:r>
              <a:rPr lang="fr-FR" sz="1600" b="1" dirty="0">
                <a:solidFill>
                  <a:schemeClr val="tx1"/>
                </a:solidFill>
              </a:rPr>
              <a:t>corps du texte </a:t>
            </a:r>
            <a:r>
              <a:rPr lang="fr-FR" sz="1600" dirty="0">
                <a:solidFill>
                  <a:schemeClr val="tx1"/>
                </a:solidFill>
              </a:rPr>
              <a:t>(paragraphes) : Il ne faut pas «trop en faire», répéter une expression à outrance vous ferait courir un risque de pénalisation par Google (sur-optimisation &gt; risque de page déclassée). Recherchez la </a:t>
            </a:r>
            <a:r>
              <a:rPr lang="fr-FR" sz="1600" b="1" dirty="0">
                <a:solidFill>
                  <a:schemeClr val="tx1"/>
                </a:solidFill>
              </a:rPr>
              <a:t>variété sémantique</a:t>
            </a:r>
            <a:r>
              <a:rPr lang="fr-FR" sz="1600" dirty="0">
                <a:solidFill>
                  <a:schemeClr val="tx1"/>
                </a:solidFill>
              </a:rPr>
              <a:t>, utilisez des synonymes, des expressions secondaires (connexes). </a:t>
            </a:r>
          </a:p>
          <a:p>
            <a:pPr marL="285750" indent="-285750">
              <a:buFontTx/>
              <a:buChar char="-"/>
            </a:pPr>
            <a:endParaRPr lang="fr-FR" sz="1600" dirty="0">
              <a:solidFill>
                <a:schemeClr val="tx1"/>
              </a:solidFill>
            </a:endParaRPr>
          </a:p>
          <a:p>
            <a:pPr marL="285750" indent="-285750">
              <a:buFontTx/>
              <a:buChar char="-"/>
            </a:pPr>
            <a:r>
              <a:rPr lang="fr-FR" sz="1600" dirty="0">
                <a:solidFill>
                  <a:schemeClr val="tx1"/>
                </a:solidFill>
              </a:rPr>
              <a:t>les </a:t>
            </a:r>
            <a:r>
              <a:rPr lang="fr-FR" sz="1600" b="1" dirty="0">
                <a:solidFill>
                  <a:schemeClr val="tx1"/>
                </a:solidFill>
              </a:rPr>
              <a:t>libellés d’hyperliens </a:t>
            </a:r>
            <a:r>
              <a:rPr lang="fr-FR" sz="1600" dirty="0">
                <a:solidFill>
                  <a:schemeClr val="tx1"/>
                </a:solidFill>
              </a:rPr>
              <a:t>: favorisez un maillage porteur de sens, mais là encore, dosez !</a:t>
            </a:r>
          </a:p>
        </p:txBody>
      </p:sp>
      <p:sp>
        <p:nvSpPr>
          <p:cNvPr id="7" name="Rectangle 6"/>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5"/>
          <p:cNvSpPr txBox="1">
            <a:spLocks/>
          </p:cNvSpPr>
          <p:nvPr/>
        </p:nvSpPr>
        <p:spPr>
          <a:xfrm>
            <a:off x="6553200" y="6356350"/>
            <a:ext cx="2133600"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5A21CC8-092B-42F7-8C3A-421990D4B04D}" type="slidenum">
              <a:rPr kumimoji="0" lang="fr-FR" sz="9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900" b="1"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
        <p:nvSpPr>
          <p:cNvPr id="10" name="Titel 1"/>
          <p:cNvSpPr txBox="1">
            <a:spLocks/>
          </p:cNvSpPr>
          <p:nvPr/>
        </p:nvSpPr>
        <p:spPr>
          <a:xfrm>
            <a:off x="467544" y="260648"/>
            <a:ext cx="8244408" cy="836712"/>
          </a:xfrm>
          <a:prstGeom prst="rect">
            <a:avLst/>
          </a:prstGeom>
        </p:spPr>
        <p:txBody>
          <a:bodyPr vert="horz" lIns="91440" tIns="45720" rIns="91440" bIns="45720" rtlCol="0" anchor="ctr">
            <a:normAutofit/>
          </a:bodyPr>
          <a:lstStyle/>
          <a:p>
            <a:pPr lvl="0">
              <a:spcBef>
                <a:spcPct val="0"/>
              </a:spcBef>
              <a:defRPr/>
            </a:pPr>
            <a:r>
              <a:rPr lang="en-US" sz="3600" dirty="0" err="1">
                <a:solidFill>
                  <a:schemeClr val="accent1">
                    <a:lumMod val="75000"/>
                  </a:schemeClr>
                </a:solidFill>
                <a:latin typeface="Arial Narrow" pitchFamily="34" charset="0"/>
                <a:cs typeface="Arial" pitchFamily="34" charset="0"/>
              </a:rPr>
              <a:t>Densité</a:t>
            </a:r>
            <a:r>
              <a:rPr lang="en-US" sz="3600" dirty="0">
                <a:solidFill>
                  <a:schemeClr val="accent1">
                    <a:lumMod val="75000"/>
                  </a:schemeClr>
                </a:solidFill>
                <a:latin typeface="Arial Narrow" pitchFamily="34" charset="0"/>
                <a:cs typeface="Arial" pitchFamily="34" charset="0"/>
              </a:rPr>
              <a:t> et </a:t>
            </a:r>
            <a:r>
              <a:rPr lang="en-US" sz="3600" dirty="0" err="1">
                <a:solidFill>
                  <a:schemeClr val="accent1">
                    <a:lumMod val="75000"/>
                  </a:schemeClr>
                </a:solidFill>
                <a:latin typeface="Arial Narrow" pitchFamily="34" charset="0"/>
                <a:cs typeface="Arial" pitchFamily="34" charset="0"/>
              </a:rPr>
              <a:t>fréquence</a:t>
            </a:r>
            <a:r>
              <a:rPr lang="en-US" sz="3600" dirty="0">
                <a:solidFill>
                  <a:schemeClr val="accent1">
                    <a:lumMod val="75000"/>
                  </a:schemeClr>
                </a:solidFill>
                <a:latin typeface="Arial Narrow" pitchFamily="34" charset="0"/>
                <a:cs typeface="Arial" pitchFamily="34" charset="0"/>
              </a:rPr>
              <a:t> des mots-</a:t>
            </a:r>
            <a:r>
              <a:rPr lang="en-US" sz="3600" dirty="0" err="1">
                <a:solidFill>
                  <a:schemeClr val="accent1">
                    <a:lumMod val="75000"/>
                  </a:schemeClr>
                </a:solidFill>
                <a:latin typeface="Arial Narrow" pitchFamily="34" charset="0"/>
                <a:cs typeface="Arial" pitchFamily="34" charset="0"/>
              </a:rPr>
              <a:t>clés</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Tree>
    <p:extLst>
      <p:ext uri="{BB962C8B-B14F-4D97-AF65-F5344CB8AC3E}">
        <p14:creationId xmlns:p14="http://schemas.microsoft.com/office/powerpoint/2010/main" val="3651829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B21047-263F-4B84-9260-109EB9EF04BA}"/>
              </a:ext>
            </a:extLst>
          </p:cNvPr>
          <p:cNvSpPr/>
          <p:nvPr/>
        </p:nvSpPr>
        <p:spPr>
          <a:xfrm>
            <a:off x="5148361" y="1340768"/>
            <a:ext cx="3960143" cy="43903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1200" b="1" dirty="0">
                <a:solidFill>
                  <a:schemeClr val="tx1"/>
                </a:solidFill>
              </a:rPr>
              <a:t>mot-clé principal </a:t>
            </a:r>
            <a:r>
              <a:rPr lang="fr-FR" sz="1200" dirty="0">
                <a:solidFill>
                  <a:schemeClr val="tx1"/>
                </a:solidFill>
              </a:rPr>
              <a:t>dans la balise </a:t>
            </a:r>
            <a:r>
              <a:rPr lang="fr-FR" sz="1200" dirty="0" err="1">
                <a:solidFill>
                  <a:schemeClr val="tx1"/>
                </a:solidFill>
              </a:rPr>
              <a:t>Title</a:t>
            </a:r>
            <a:endParaRPr lang="fr-FR" sz="1200" dirty="0">
              <a:solidFill>
                <a:schemeClr val="tx1"/>
              </a:solidFill>
            </a:endParaRPr>
          </a:p>
          <a:p>
            <a:endParaRPr lang="fr-FR" sz="1200" dirty="0">
              <a:solidFill>
                <a:schemeClr val="tx1"/>
              </a:solidFill>
            </a:endParaRPr>
          </a:p>
          <a:p>
            <a:endParaRPr lang="fr-FR" sz="1200" dirty="0">
              <a:solidFill>
                <a:schemeClr val="tx1"/>
              </a:solidFill>
            </a:endParaRPr>
          </a:p>
          <a:p>
            <a:r>
              <a:rPr lang="fr-FR" sz="1200" b="1" dirty="0">
                <a:solidFill>
                  <a:schemeClr val="tx1"/>
                </a:solidFill>
              </a:rPr>
              <a:t>mot-clé principal, </a:t>
            </a:r>
            <a:r>
              <a:rPr lang="fr-FR" sz="1200" dirty="0">
                <a:solidFill>
                  <a:schemeClr val="tx1"/>
                </a:solidFill>
              </a:rPr>
              <a:t>synonyme, mots-clés connexes pour le positionnement de la page. A placer si possible en début de titre H1. Il est préférable que ce mot-clé soit légèrement différent ou synonyme du mot-clé intégré dans la balise </a:t>
            </a:r>
            <a:r>
              <a:rPr lang="fr-FR" sz="1200" dirty="0" err="1">
                <a:solidFill>
                  <a:schemeClr val="tx1"/>
                </a:solidFill>
              </a:rPr>
              <a:t>title</a:t>
            </a:r>
            <a:r>
              <a:rPr lang="fr-FR" sz="1200" dirty="0">
                <a:solidFill>
                  <a:schemeClr val="tx1"/>
                </a:solidFill>
              </a:rPr>
              <a:t>. </a:t>
            </a:r>
          </a:p>
          <a:p>
            <a:endParaRPr lang="fr-FR" sz="1200" dirty="0">
              <a:solidFill>
                <a:schemeClr val="tx1"/>
              </a:solidFill>
            </a:endParaRPr>
          </a:p>
          <a:p>
            <a:endParaRPr lang="fr-FR" sz="1200" dirty="0">
              <a:solidFill>
                <a:schemeClr val="tx1"/>
              </a:solidFill>
            </a:endParaRPr>
          </a:p>
          <a:p>
            <a:r>
              <a:rPr lang="fr-FR" sz="1200" dirty="0">
                <a:solidFill>
                  <a:schemeClr val="tx1"/>
                </a:solidFill>
              </a:rPr>
              <a:t>reprise en début de paragraphe du </a:t>
            </a:r>
            <a:r>
              <a:rPr lang="fr-FR" sz="1200" b="1" dirty="0">
                <a:solidFill>
                  <a:schemeClr val="tx1"/>
                </a:solidFill>
              </a:rPr>
              <a:t>mot-clé </a:t>
            </a:r>
            <a:r>
              <a:rPr lang="fr-FR" sz="1200" dirty="0">
                <a:solidFill>
                  <a:schemeClr val="tx1"/>
                </a:solidFill>
              </a:rPr>
              <a:t>et/ou de son synonyme, d'une forme pluriel etc.</a:t>
            </a:r>
          </a:p>
          <a:p>
            <a:endParaRPr lang="fr-FR" sz="1200" dirty="0">
              <a:solidFill>
                <a:schemeClr val="tx1"/>
              </a:solidFill>
            </a:endParaRPr>
          </a:p>
          <a:p>
            <a:r>
              <a:rPr lang="fr-FR" sz="1200" dirty="0">
                <a:solidFill>
                  <a:schemeClr val="tx1"/>
                </a:solidFill>
              </a:rPr>
              <a:t>la titraille, sous-titre de niveau 2 et 3, les </a:t>
            </a:r>
            <a:r>
              <a:rPr lang="fr-FR" sz="1200" b="1" dirty="0">
                <a:solidFill>
                  <a:schemeClr val="tx1"/>
                </a:solidFill>
              </a:rPr>
              <a:t>mots-clés sont bienvenus</a:t>
            </a:r>
            <a:r>
              <a:rPr lang="fr-FR" sz="1200" dirty="0">
                <a:solidFill>
                  <a:schemeClr val="tx1"/>
                </a:solidFill>
              </a:rPr>
              <a:t> dans ces éléments.</a:t>
            </a:r>
          </a:p>
          <a:p>
            <a:endParaRPr lang="fr-FR" sz="1200" dirty="0">
              <a:solidFill>
                <a:schemeClr val="tx1"/>
              </a:solidFill>
            </a:endParaRPr>
          </a:p>
          <a:p>
            <a:endParaRPr lang="fr-FR" sz="1200" dirty="0">
              <a:solidFill>
                <a:schemeClr val="tx1"/>
              </a:solidFill>
            </a:endParaRPr>
          </a:p>
          <a:p>
            <a:r>
              <a:rPr lang="fr-FR" sz="1200" b="1" dirty="0">
                <a:solidFill>
                  <a:schemeClr val="tx1"/>
                </a:solidFill>
              </a:rPr>
              <a:t>lien</a:t>
            </a:r>
            <a:r>
              <a:rPr lang="fr-FR" sz="1200" dirty="0">
                <a:solidFill>
                  <a:schemeClr val="tx1"/>
                </a:solidFill>
              </a:rPr>
              <a:t> vers une page plus profonde utilisant une expression-clé, dans la même thématique.</a:t>
            </a:r>
          </a:p>
          <a:p>
            <a:endParaRPr lang="fr-FR" sz="1500" dirty="0">
              <a:solidFill>
                <a:schemeClr val="tx1"/>
              </a:solidFill>
            </a:endParaRPr>
          </a:p>
        </p:txBody>
      </p:sp>
      <p:sp>
        <p:nvSpPr>
          <p:cNvPr id="8" name="Rectangle 7">
            <a:extLst>
              <a:ext uri="{FF2B5EF4-FFF2-40B4-BE49-F238E27FC236}">
                <a16:creationId xmlns:a16="http://schemas.microsoft.com/office/drawing/2014/main" id="{AA4AFB0A-0B84-EC42-92A7-65382F9D28E8}"/>
              </a:ext>
            </a:extLst>
          </p:cNvPr>
          <p:cNvSpPr/>
          <p:nvPr/>
        </p:nvSpPr>
        <p:spPr>
          <a:xfrm>
            <a:off x="5292080" y="5805264"/>
            <a:ext cx="3528095" cy="385222"/>
          </a:xfrm>
          <a:prstGeom prst="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bg1"/>
                </a:solidFill>
              </a:rPr>
              <a:t>Restez naturels !</a:t>
            </a:r>
          </a:p>
        </p:txBody>
      </p:sp>
      <p:sp>
        <p:nvSpPr>
          <p:cNvPr id="9" name="Rectangle 8"/>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lvl="0">
              <a:spcBef>
                <a:spcPct val="0"/>
              </a:spcBef>
              <a:defRPr/>
            </a:pPr>
            <a:r>
              <a:rPr lang="en-US" sz="3600" dirty="0">
                <a:solidFill>
                  <a:schemeClr val="accent1">
                    <a:lumMod val="75000"/>
                  </a:schemeClr>
                </a:solidFill>
                <a:latin typeface="Arial Narrow" pitchFamily="34" charset="0"/>
                <a:cs typeface="Arial" pitchFamily="34" charset="0"/>
              </a:rPr>
              <a:t>Placement des mots-</a:t>
            </a:r>
            <a:r>
              <a:rPr lang="en-US" sz="3600" dirty="0" err="1">
                <a:solidFill>
                  <a:schemeClr val="accent1">
                    <a:lumMod val="75000"/>
                  </a:schemeClr>
                </a:solidFill>
                <a:latin typeface="Arial Narrow" pitchFamily="34" charset="0"/>
                <a:cs typeface="Arial" pitchFamily="34" charset="0"/>
              </a:rPr>
              <a:t>clés</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899592" y="908720"/>
            <a:ext cx="3786690" cy="5805265"/>
          </a:xfrm>
          <a:prstGeom prst="rect">
            <a:avLst/>
          </a:prstGeom>
          <a:noFill/>
          <a:ln w="9525">
            <a:solidFill>
              <a:schemeClr val="tx2">
                <a:lumMod val="60000"/>
                <a:lumOff val="40000"/>
              </a:schemeClr>
            </a:solidFill>
            <a:prstDash val="sysDash"/>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99992" y="836712"/>
            <a:ext cx="3289573" cy="464172"/>
          </a:xfrm>
          <a:prstGeom prst="rect">
            <a:avLst/>
          </a:prstGeom>
          <a:noFill/>
          <a:ln w="9525">
            <a:noFill/>
            <a:miter lim="800000"/>
            <a:headEnd/>
            <a:tailEnd/>
          </a:ln>
        </p:spPr>
      </p:pic>
      <p:cxnSp>
        <p:nvCxnSpPr>
          <p:cNvPr id="13" name="Connecteur droit avec flèche 12"/>
          <p:cNvCxnSpPr/>
          <p:nvPr/>
        </p:nvCxnSpPr>
        <p:spPr>
          <a:xfrm flipH="1" flipV="1">
            <a:off x="4788024" y="1268760"/>
            <a:ext cx="360040" cy="216024"/>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flipV="1">
            <a:off x="3275856" y="1700808"/>
            <a:ext cx="1872208" cy="28803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a:off x="3491880" y="3933056"/>
            <a:ext cx="1656184" cy="28803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H="1" flipV="1">
            <a:off x="2699792" y="3573016"/>
            <a:ext cx="2448272" cy="28803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flipV="1">
            <a:off x="3635896" y="4437112"/>
            <a:ext cx="1440160" cy="144016"/>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H="1" flipV="1">
            <a:off x="2195736" y="2780928"/>
            <a:ext cx="2952328" cy="504056"/>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167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55420DB-F0E5-45D2-A6DF-ABD87712E0E5}"/>
              </a:ext>
            </a:extLst>
          </p:cNvPr>
          <p:cNvSpPr>
            <a:spLocks noGrp="1"/>
          </p:cNvSpPr>
          <p:nvPr>
            <p:ph type="sldNum" sz="quarter" idx="12"/>
          </p:nvPr>
        </p:nvSpPr>
        <p:spPr/>
        <p:txBody>
          <a:bodyPr/>
          <a:lstStyle/>
          <a:p>
            <a:fld id="{553A4DED-FACE-46BC-8D8B-64D745746187}" type="slidenum">
              <a:rPr lang="fr-FR" smtClean="0"/>
              <a:pPr/>
              <a:t>48</a:t>
            </a:fld>
            <a:endParaRPr lang="fr-FR" dirty="0"/>
          </a:p>
        </p:txBody>
      </p:sp>
      <p:sp>
        <p:nvSpPr>
          <p:cNvPr id="6" name="Rectangle 5">
            <a:extLst>
              <a:ext uri="{FF2B5EF4-FFF2-40B4-BE49-F238E27FC236}">
                <a16:creationId xmlns:a16="http://schemas.microsoft.com/office/drawing/2014/main" id="{FCB21047-263F-4B84-9260-109EB9EF04BA}"/>
              </a:ext>
            </a:extLst>
          </p:cNvPr>
          <p:cNvSpPr/>
          <p:nvPr/>
        </p:nvSpPr>
        <p:spPr>
          <a:xfrm>
            <a:off x="683568" y="1317322"/>
            <a:ext cx="7920880" cy="2615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Tx/>
              <a:buChar char="-"/>
            </a:pPr>
            <a:r>
              <a:rPr lang="fr-FR" sz="1200" b="1" dirty="0">
                <a:solidFill>
                  <a:schemeClr val="tx1"/>
                </a:solidFill>
              </a:rPr>
              <a:t>Les pages doivent faire minimum 500 mots</a:t>
            </a:r>
            <a:r>
              <a:rPr lang="fr-FR" sz="1200" dirty="0">
                <a:solidFill>
                  <a:schemeClr val="tx1"/>
                </a:solidFill>
              </a:rPr>
              <a:t>. Tendre vers les 800/1000 mots quand le sujet s’y prête, plus n’est pas un problème. </a:t>
            </a:r>
          </a:p>
          <a:p>
            <a:pPr marL="285750" indent="-285750">
              <a:buFontTx/>
              <a:buChar char="-"/>
            </a:pPr>
            <a:endParaRPr lang="fr-FR" sz="1200" dirty="0">
              <a:solidFill>
                <a:schemeClr val="tx1"/>
              </a:solidFill>
            </a:endParaRPr>
          </a:p>
          <a:p>
            <a:pPr marL="285750" indent="-285750">
              <a:buFontTx/>
              <a:buChar char="-"/>
            </a:pPr>
            <a:r>
              <a:rPr lang="fr-FR" sz="1200" b="1" dirty="0">
                <a:solidFill>
                  <a:schemeClr val="tx1"/>
                </a:solidFill>
              </a:rPr>
              <a:t>Le premier lien dans le contenu doit intervenir dans le 1</a:t>
            </a:r>
            <a:r>
              <a:rPr lang="fr-FR" sz="1200" b="1" baseline="30000" dirty="0">
                <a:solidFill>
                  <a:schemeClr val="tx1"/>
                </a:solidFill>
              </a:rPr>
              <a:t>er</a:t>
            </a:r>
            <a:r>
              <a:rPr lang="fr-FR" sz="1200" b="1" dirty="0">
                <a:solidFill>
                  <a:schemeClr val="tx1"/>
                </a:solidFill>
              </a:rPr>
              <a:t> paragraphe </a:t>
            </a:r>
            <a:r>
              <a:rPr lang="fr-FR" sz="1200" dirty="0">
                <a:solidFill>
                  <a:schemeClr val="tx1"/>
                </a:solidFill>
              </a:rPr>
              <a:t>et pointer vers la page mère, c’est-à-dire celle à laquelle la page est sémantiquement rattachée (soigner le texte de l’ancre html). Exemple : on va rattacher la page « Le marché de </a:t>
            </a:r>
            <a:r>
              <a:rPr lang="fr-FR" sz="1200" dirty="0" err="1">
                <a:solidFill>
                  <a:schemeClr val="tx1"/>
                </a:solidFill>
              </a:rPr>
              <a:t>Saillac</a:t>
            </a:r>
            <a:r>
              <a:rPr lang="fr-FR" sz="1200" dirty="0">
                <a:solidFill>
                  <a:schemeClr val="tx1"/>
                </a:solidFill>
              </a:rPr>
              <a:t> » à la page « Les marchés de pays de la Vallée de la Dordogne ». </a:t>
            </a:r>
          </a:p>
          <a:p>
            <a:pPr marL="285750" indent="-285750">
              <a:buFontTx/>
              <a:buChar char="-"/>
            </a:pPr>
            <a:endParaRPr lang="fr-FR" sz="1200" dirty="0">
              <a:solidFill>
                <a:schemeClr val="tx1"/>
              </a:solidFill>
            </a:endParaRPr>
          </a:p>
          <a:p>
            <a:pPr marL="285750" indent="-285750">
              <a:buFontTx/>
              <a:buChar char="-"/>
            </a:pPr>
            <a:r>
              <a:rPr lang="fr-FR" sz="1200" b="1" dirty="0">
                <a:solidFill>
                  <a:schemeClr val="tx1"/>
                </a:solidFill>
              </a:rPr>
              <a:t>Limiter les liens dans le texte </a:t>
            </a:r>
            <a:r>
              <a:rPr lang="fr-FR" sz="1200" dirty="0">
                <a:solidFill>
                  <a:schemeClr val="tx1"/>
                </a:solidFill>
              </a:rPr>
              <a:t>: 1 lien tous les 500 mots environ. Si nécessaire, les liens sortants seront faits en bas de page.</a:t>
            </a:r>
          </a:p>
          <a:p>
            <a:pPr marL="285750" indent="-285750">
              <a:buFontTx/>
              <a:buChar char="-"/>
            </a:pPr>
            <a:endParaRPr lang="fr-FR" sz="1200" dirty="0">
              <a:solidFill>
                <a:schemeClr val="tx1"/>
              </a:solidFill>
            </a:endParaRPr>
          </a:p>
          <a:p>
            <a:pPr marL="285750" indent="-285750">
              <a:buFontTx/>
              <a:buChar char="-"/>
            </a:pPr>
            <a:r>
              <a:rPr lang="fr-FR" sz="1200" b="1" dirty="0">
                <a:solidFill>
                  <a:schemeClr val="tx1"/>
                </a:solidFill>
              </a:rPr>
              <a:t>Les fiche SIT </a:t>
            </a:r>
            <a:r>
              <a:rPr lang="fr-FR" sz="1200" dirty="0">
                <a:solidFill>
                  <a:schemeClr val="tx1"/>
                </a:solidFill>
              </a:rPr>
              <a:t>: nous sommes actuellement limités à 800 caractères (env. 150 mots). Transformer ce champ en accroche : on y met l’essentiel (quoi, quand, comment, combien et où). On peut rédiger un descriptif long pour d’autres supports de diffusion.</a:t>
            </a:r>
          </a:p>
          <a:p>
            <a:pPr marL="285750" indent="-285750">
              <a:buFontTx/>
              <a:buChar char="-"/>
            </a:pPr>
            <a:endParaRPr lang="fr-FR" sz="1200" dirty="0">
              <a:solidFill>
                <a:schemeClr val="tx1"/>
              </a:solidFill>
            </a:endParaRPr>
          </a:p>
          <a:p>
            <a:pPr marL="285750" indent="-285750">
              <a:buFontTx/>
              <a:buChar char="-"/>
            </a:pPr>
            <a:r>
              <a:rPr lang="fr-FR" sz="1200" b="1" dirty="0">
                <a:solidFill>
                  <a:schemeClr val="tx1"/>
                </a:solidFill>
              </a:rPr>
              <a:t>Jouer sur les différents niveaux de lecture </a:t>
            </a:r>
            <a:r>
              <a:rPr lang="fr-FR" sz="1200" dirty="0">
                <a:solidFill>
                  <a:schemeClr val="tx1"/>
                </a:solidFill>
              </a:rPr>
              <a:t>avec titres, accroches (</a:t>
            </a:r>
            <a:r>
              <a:rPr lang="fr-FR" sz="1200" dirty="0" err="1">
                <a:solidFill>
                  <a:schemeClr val="tx1"/>
                </a:solidFill>
              </a:rPr>
              <a:t>chapôs</a:t>
            </a:r>
            <a:r>
              <a:rPr lang="fr-FR" sz="1200" dirty="0">
                <a:solidFill>
                  <a:schemeClr val="tx1"/>
                </a:solidFill>
              </a:rPr>
              <a:t>), intertitres et paragraphes</a:t>
            </a:r>
          </a:p>
          <a:p>
            <a:endParaRPr lang="fr-FR" sz="1200" dirty="0">
              <a:solidFill>
                <a:schemeClr val="tx1"/>
              </a:solidFill>
            </a:endParaRPr>
          </a:p>
          <a:p>
            <a:pPr marL="285750" indent="-285750">
              <a:buFontTx/>
              <a:buChar char="-"/>
            </a:pPr>
            <a:r>
              <a:rPr lang="fr-FR" sz="1200" b="1" dirty="0">
                <a:solidFill>
                  <a:schemeClr val="tx1"/>
                </a:solidFill>
              </a:rPr>
              <a:t>Ecrire des phrases courtes : </a:t>
            </a:r>
            <a:r>
              <a:rPr lang="fr-FR" sz="1200" dirty="0">
                <a:solidFill>
                  <a:schemeClr val="tx1"/>
                </a:solidFill>
              </a:rPr>
              <a:t>12 à 15 mots maximum (1 phrase = 1 idée/information) car la lecture sur l’écran est 25% plus lente que sur le papier.</a:t>
            </a:r>
          </a:p>
          <a:p>
            <a:endParaRPr lang="fr-FR" sz="1200" dirty="0">
              <a:solidFill>
                <a:schemeClr val="tx1"/>
              </a:solidFill>
            </a:endParaRPr>
          </a:p>
          <a:p>
            <a:pPr marL="285750" indent="-285750">
              <a:buFontTx/>
              <a:buChar char="-"/>
            </a:pPr>
            <a:r>
              <a:rPr lang="fr-FR" sz="1200" b="1" dirty="0">
                <a:solidFill>
                  <a:schemeClr val="tx1"/>
                </a:solidFill>
              </a:rPr>
              <a:t>Mettre des visuels</a:t>
            </a:r>
            <a:r>
              <a:rPr lang="fr-FR" sz="1200" dirty="0">
                <a:solidFill>
                  <a:schemeClr val="tx1"/>
                </a:solidFill>
              </a:rPr>
              <a:t>, pour attirer l’attention et diriger le regard vers votre contenu. Il est judicieux de nommer les images intégrées avec des mots-clés relatifs à la page et d’intégrer aussi des mots-clés au sein des attributs alt.</a:t>
            </a:r>
          </a:p>
          <a:p>
            <a:endParaRPr lang="fr-FR" sz="1200" dirty="0">
              <a:solidFill>
                <a:schemeClr val="tx1"/>
              </a:solidFill>
            </a:endParaRPr>
          </a:p>
          <a:p>
            <a:pPr marL="285750" indent="-285750">
              <a:buFontTx/>
              <a:buChar char="-"/>
            </a:pPr>
            <a:r>
              <a:rPr lang="fr-FR" sz="1200" b="1" dirty="0">
                <a:solidFill>
                  <a:schemeClr val="tx1"/>
                </a:solidFill>
              </a:rPr>
              <a:t>Aérer le contenu </a:t>
            </a:r>
            <a:r>
              <a:rPr lang="fr-FR" sz="1200" dirty="0">
                <a:solidFill>
                  <a:schemeClr val="tx1"/>
                </a:solidFill>
              </a:rPr>
              <a:t>de votre page.</a:t>
            </a:r>
          </a:p>
          <a:p>
            <a:endParaRPr lang="fr-FR" sz="1200" dirty="0">
              <a:solidFill>
                <a:schemeClr val="tx1"/>
              </a:solidFill>
            </a:endParaRPr>
          </a:p>
          <a:p>
            <a:endParaRPr lang="fr-FR" sz="1500" dirty="0">
              <a:solidFill>
                <a:schemeClr val="tx1"/>
              </a:solidFill>
            </a:endParaRPr>
          </a:p>
        </p:txBody>
      </p:sp>
      <p:sp>
        <p:nvSpPr>
          <p:cNvPr id="7" name="Rectangle 6"/>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numéro de diapositive 5"/>
          <p:cNvSpPr txBox="1">
            <a:spLocks/>
          </p:cNvSpPr>
          <p:nvPr/>
        </p:nvSpPr>
        <p:spPr>
          <a:xfrm>
            <a:off x="6553200" y="6356350"/>
            <a:ext cx="2133600" cy="365125"/>
          </a:xfrm>
          <a:prstGeom prst="rect">
            <a:avLst/>
          </a:prstGeom>
          <a:noFill/>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5A21CC8-092B-42F7-8C3A-421990D4B04D}" type="slidenum">
              <a:rPr kumimoji="0" lang="fr-FR" sz="900" b="1"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900" b="1"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
        <p:nvSpPr>
          <p:cNvPr id="10" name="Titel 1"/>
          <p:cNvSpPr txBox="1">
            <a:spLocks/>
          </p:cNvSpPr>
          <p:nvPr/>
        </p:nvSpPr>
        <p:spPr>
          <a:xfrm>
            <a:off x="539552" y="260648"/>
            <a:ext cx="8244408" cy="836712"/>
          </a:xfrm>
          <a:prstGeom prst="rect">
            <a:avLst/>
          </a:prstGeom>
        </p:spPr>
        <p:txBody>
          <a:bodyPr vert="horz" lIns="91440" tIns="45720" rIns="91440" bIns="45720" rtlCol="0" anchor="ctr">
            <a:normAutofit/>
          </a:bodyPr>
          <a:lstStyle/>
          <a:p>
            <a:pPr lvl="0">
              <a:spcBef>
                <a:spcPct val="0"/>
              </a:spcBef>
              <a:defRPr/>
            </a:pPr>
            <a:r>
              <a:rPr lang="en-US" sz="3600" dirty="0">
                <a:solidFill>
                  <a:schemeClr val="accent1">
                    <a:lumMod val="75000"/>
                  </a:schemeClr>
                </a:solidFill>
                <a:latin typeface="Arial Narrow" pitchFamily="34" charset="0"/>
                <a:cs typeface="Arial" pitchFamily="34" charset="0"/>
              </a:rPr>
              <a:t>Forme et lisibilité en 8 points</a:t>
            </a:r>
            <a:endParaRPr kumimoji="0" lang="en-US" sz="3600" i="0" u="none" strike="noStrike" kern="1200" cap="none" spc="0" normalizeH="0" baseline="0" noProof="0" dirty="0">
              <a:ln>
                <a:noFill/>
              </a:ln>
              <a:solidFill>
                <a:schemeClr val="accent1">
                  <a:lumMod val="75000"/>
                </a:schemeClr>
              </a:solidFill>
              <a:effectLst/>
              <a:uLnTx/>
              <a:uFillTx/>
              <a:latin typeface="Arial Narrow" pitchFamily="34" charset="0"/>
              <a:ea typeface="+mj-ea"/>
              <a:cs typeface="Arial" pitchFamily="34" charset="0"/>
            </a:endParaRPr>
          </a:p>
        </p:txBody>
      </p:sp>
    </p:spTree>
    <p:extLst>
      <p:ext uri="{BB962C8B-B14F-4D97-AF65-F5344CB8AC3E}">
        <p14:creationId xmlns:p14="http://schemas.microsoft.com/office/powerpoint/2010/main" val="1213609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20" name="Rectangle 19"/>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49</a:t>
            </a:fld>
            <a:endParaRPr lang="fr-FR" sz="900" b="1" dirty="0"/>
          </a:p>
        </p:txBody>
      </p:sp>
      <p:pic>
        <p:nvPicPr>
          <p:cNvPr id="22"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
        <p:nvSpPr>
          <p:cNvPr id="11" name="Rectangle 10"/>
          <p:cNvSpPr/>
          <p:nvPr/>
        </p:nvSpPr>
        <p:spPr>
          <a:xfrm>
            <a:off x="1907704" y="2996952"/>
            <a:ext cx="5526360" cy="923330"/>
          </a:xfrm>
          <a:prstGeom prst="rect">
            <a:avLst/>
          </a:prstGeom>
        </p:spPr>
        <p:txBody>
          <a:bodyPr wrap="square">
            <a:spAutoFit/>
          </a:bodyPr>
          <a:lstStyle/>
          <a:p>
            <a:pPr lvl="0" algn="ctr" eaLnBrk="0" fontAlgn="base" hangingPunct="0">
              <a:spcBef>
                <a:spcPct val="0"/>
              </a:spcBef>
              <a:spcAft>
                <a:spcPct val="0"/>
              </a:spcAft>
            </a:pPr>
            <a:r>
              <a:rPr lang="fr-FR" altLang="fr-FR" dirty="0">
                <a:latin typeface="Calibri" panose="020F0502020204030204" pitchFamily="34" charset="0"/>
                <a:cs typeface="Calibri" panose="020F0502020204030204" pitchFamily="34" charset="0"/>
              </a:rPr>
              <a:t>OFFICE DE TOURISME VALLÉE DE LA DORDOGNE </a:t>
            </a:r>
          </a:p>
          <a:p>
            <a:pPr lvl="0" algn="ctr" eaLnBrk="0" fontAlgn="base" hangingPunct="0">
              <a:spcBef>
                <a:spcPct val="0"/>
              </a:spcBef>
              <a:spcAft>
                <a:spcPct val="0"/>
              </a:spcAft>
            </a:pPr>
            <a:r>
              <a:rPr lang="fr-FR" altLang="fr-FR" dirty="0">
                <a:latin typeface="Calibri" panose="020F0502020204030204" pitchFamily="34" charset="0"/>
                <a:cs typeface="Calibri" panose="020F0502020204030204" pitchFamily="34" charset="0"/>
              </a:rPr>
              <a:t>13, avenue François de Maynard </a:t>
            </a:r>
          </a:p>
          <a:p>
            <a:pPr lvl="0" algn="ctr" eaLnBrk="0" fontAlgn="base" hangingPunct="0">
              <a:spcBef>
                <a:spcPct val="0"/>
              </a:spcBef>
              <a:spcAft>
                <a:spcPct val="0"/>
              </a:spcAft>
            </a:pPr>
            <a:r>
              <a:rPr lang="fr-FR" altLang="fr-FR" dirty="0">
                <a:latin typeface="Calibri" panose="020F0502020204030204" pitchFamily="34" charset="0"/>
                <a:cs typeface="Calibri" panose="020F0502020204030204" pitchFamily="34" charset="0"/>
              </a:rPr>
              <a:t>46400 SAINT-CÉRÉ </a:t>
            </a:r>
          </a:p>
        </p:txBody>
      </p:sp>
      <p:sp>
        <p:nvSpPr>
          <p:cNvPr id="14" name="TextBox 22"/>
          <p:cNvSpPr txBox="1"/>
          <p:nvPr/>
        </p:nvSpPr>
        <p:spPr>
          <a:xfrm>
            <a:off x="1979712" y="764704"/>
            <a:ext cx="15110395" cy="584775"/>
          </a:xfrm>
          <a:prstGeom prst="rect">
            <a:avLst/>
          </a:prstGeom>
          <a:noFill/>
        </p:spPr>
        <p:txBody>
          <a:bodyPr wrap="square" rtlCol="0">
            <a:spAutoFit/>
          </a:bodyPr>
          <a:lstStyle/>
          <a:p>
            <a:r>
              <a:rPr lang="en-US" sz="3200" b="1" spc="600" dirty="0">
                <a:solidFill>
                  <a:srgbClr val="000000"/>
                </a:solidFill>
                <a:latin typeface="+mj-lt"/>
                <a:ea typeface="Montserrat Semi" charset="0"/>
                <a:cs typeface="Arial" pitchFamily="34" charset="0"/>
              </a:rPr>
              <a:t>RESTONS EN CONTACT !</a:t>
            </a:r>
          </a:p>
        </p:txBody>
      </p:sp>
      <p:sp>
        <p:nvSpPr>
          <p:cNvPr id="15" name="Rectangle 14"/>
          <p:cNvSpPr/>
          <p:nvPr/>
        </p:nvSpPr>
        <p:spPr>
          <a:xfrm>
            <a:off x="2267744" y="1772816"/>
            <a:ext cx="4572000" cy="1384995"/>
          </a:xfrm>
          <a:prstGeom prst="rect">
            <a:avLst/>
          </a:prstGeom>
        </p:spPr>
        <p:txBody>
          <a:bodyPr>
            <a:spAutoFit/>
          </a:bodyPr>
          <a:lstStyle/>
          <a:p>
            <a:pPr algn="ctr">
              <a:lnSpc>
                <a:spcPct val="150000"/>
              </a:lnSpc>
            </a:pPr>
            <a:r>
              <a:rPr lang="fr-FR" i="1" dirty="0">
                <a:latin typeface="+mj-lt"/>
                <a:ea typeface="Montserrat Light" charset="0"/>
                <a:cs typeface="Montserrat Light" charset="0"/>
              </a:rPr>
              <a:t>Responsables de la marque</a:t>
            </a:r>
            <a:br>
              <a:rPr lang="fr-FR" i="1" dirty="0">
                <a:latin typeface="+mj-lt"/>
                <a:ea typeface="Montserrat Light" charset="0"/>
                <a:cs typeface="Montserrat Light" charset="0"/>
              </a:rPr>
            </a:br>
            <a:r>
              <a:rPr lang="fr-FR" i="1" dirty="0">
                <a:latin typeface="+mj-lt"/>
                <a:ea typeface="Montserrat Light" charset="0"/>
                <a:cs typeface="Montserrat Light" charset="0"/>
              </a:rPr>
              <a:t>Marielle Lacombe &amp; Yves Buisson</a:t>
            </a:r>
          </a:p>
          <a:p>
            <a:pPr algn="ctr">
              <a:lnSpc>
                <a:spcPct val="150000"/>
              </a:lnSpc>
            </a:pPr>
            <a:endParaRPr lang="fr-FR" sz="2000" dirty="0">
              <a:solidFill>
                <a:srgbClr val="000000"/>
              </a:solidFill>
              <a:latin typeface="Montserrat" charset="0"/>
              <a:ea typeface="Montserrat" charset="0"/>
              <a:cs typeface="Montserrat" charset="0"/>
            </a:endParaRPr>
          </a:p>
        </p:txBody>
      </p:sp>
      <p:sp>
        <p:nvSpPr>
          <p:cNvPr id="16" name="TextBox 6"/>
          <p:cNvSpPr txBox="1"/>
          <p:nvPr/>
        </p:nvSpPr>
        <p:spPr>
          <a:xfrm>
            <a:off x="2327782" y="4869160"/>
            <a:ext cx="4574777" cy="461665"/>
          </a:xfrm>
          <a:prstGeom prst="rect">
            <a:avLst/>
          </a:prstGeom>
          <a:noFill/>
        </p:spPr>
        <p:txBody>
          <a:bodyPr wrap="none" rtlCol="0">
            <a:spAutoFit/>
          </a:bodyPr>
          <a:lstStyle/>
          <a:p>
            <a:pPr algn="ctr"/>
            <a:r>
              <a:rPr lang="en-US" sz="1200" u="sng" spc="600" dirty="0">
                <a:solidFill>
                  <a:srgbClr val="000000"/>
                </a:solidFill>
                <a:ea typeface="Montserrat Light" charset="0"/>
                <a:cs typeface="Montserrat Light" charset="0"/>
                <a:hlinkClick r:id="rId3"/>
              </a:rPr>
              <a:t>m.lacombe@vallee-dordogne.com</a:t>
            </a:r>
            <a:endParaRPr lang="en-US" sz="1200" u="sng" spc="600" dirty="0">
              <a:solidFill>
                <a:srgbClr val="000000"/>
              </a:solidFill>
              <a:ea typeface="Montserrat Light" charset="0"/>
              <a:cs typeface="Montserrat Light" charset="0"/>
            </a:endParaRPr>
          </a:p>
          <a:p>
            <a:pPr algn="ctr"/>
            <a:r>
              <a:rPr lang="en-US" sz="1200" spc="600" dirty="0">
                <a:solidFill>
                  <a:srgbClr val="000000"/>
                </a:solidFill>
                <a:latin typeface="+mj-lt"/>
                <a:ea typeface="Montserrat Light" charset="0"/>
                <a:cs typeface="Montserrat Light" charset="0"/>
                <a:hlinkClick r:id="rId4"/>
              </a:rPr>
              <a:t>y.buisson@vallee-dordogne.com</a:t>
            </a:r>
            <a:endParaRPr lang="en-US" sz="1200" u="sng" spc="600" dirty="0">
              <a:solidFill>
                <a:srgbClr val="000000"/>
              </a:solidFill>
              <a:latin typeface="+mj-lt"/>
              <a:ea typeface="Montserrat Light" charset="0"/>
              <a:cs typeface="Montserrat Light" charset="0"/>
            </a:endParaRPr>
          </a:p>
        </p:txBody>
      </p:sp>
      <p:sp>
        <p:nvSpPr>
          <p:cNvPr id="17" name="Shape 2856"/>
          <p:cNvSpPr/>
          <p:nvPr/>
        </p:nvSpPr>
        <p:spPr>
          <a:xfrm>
            <a:off x="1835696" y="4941168"/>
            <a:ext cx="341240" cy="340960"/>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rgbClr val="000000"/>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3"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3600" dirty="0">
                <a:latin typeface="Arial Narrow" pitchFamily="34" charset="0"/>
                <a:ea typeface="+mj-ea"/>
                <a:cs typeface="Arial" pitchFamily="34" charset="0"/>
              </a:rPr>
              <a:t>Pro</a:t>
            </a:r>
            <a:r>
              <a:rPr kumimoji="0" lang="en-US" sz="3600" i="0" u="none" strike="noStrike" kern="1200" cap="none" spc="0" normalizeH="0" noProof="0" dirty="0" err="1">
                <a:ln>
                  <a:noFill/>
                </a:ln>
                <a:effectLst/>
                <a:uLnTx/>
                <a:uFillTx/>
                <a:latin typeface="Arial Narrow" pitchFamily="34" charset="0"/>
                <a:ea typeface="+mj-ea"/>
                <a:cs typeface="Arial" pitchFamily="34" charset="0"/>
              </a:rPr>
              <a:t>messe</a:t>
            </a:r>
            <a:endParaRPr kumimoji="0" lang="en-US" sz="3600" i="0" u="none" strike="noStrike" kern="1200" cap="none" spc="0" normalizeH="0" baseline="0" noProof="0" dirty="0">
              <a:ln>
                <a:noFill/>
              </a:ln>
              <a:effectLst/>
              <a:uLnTx/>
              <a:uFillTx/>
              <a:latin typeface="Arial Narrow" pitchFamily="34" charset="0"/>
              <a:ea typeface="+mj-ea"/>
              <a:cs typeface="Arial" pitchFamily="34" charset="0"/>
            </a:endParaRPr>
          </a:p>
        </p:txBody>
      </p:sp>
      <p:sp>
        <p:nvSpPr>
          <p:cNvPr id="14" name="ZoneTexte 13"/>
          <p:cNvSpPr txBox="1"/>
          <p:nvPr/>
        </p:nvSpPr>
        <p:spPr>
          <a:xfrm>
            <a:off x="611560" y="1340768"/>
            <a:ext cx="8280920" cy="2000548"/>
          </a:xfrm>
          <a:prstGeom prst="rect">
            <a:avLst/>
          </a:prstGeom>
          <a:noFill/>
        </p:spPr>
        <p:txBody>
          <a:bodyPr wrap="square" rtlCol="0">
            <a:spAutoFit/>
          </a:bodyPr>
          <a:lstStyle/>
          <a:p>
            <a:endParaRPr lang="en-US" sz="2000" dirty="0"/>
          </a:p>
          <a:p>
            <a:r>
              <a:rPr lang="fr-FR" sz="1600" dirty="0">
                <a:solidFill>
                  <a:schemeClr val="accent1">
                    <a:lumMod val="60000"/>
                    <a:lumOff val="40000"/>
                  </a:schemeClr>
                </a:solidFill>
              </a:rPr>
              <a:t>L’ÉTONNANT VOYAGE</a:t>
            </a:r>
            <a:br>
              <a:rPr lang="fr-FR" sz="1600" dirty="0"/>
            </a:br>
            <a:endParaRPr lang="fr-FR" sz="1600" dirty="0"/>
          </a:p>
          <a:p>
            <a:r>
              <a:rPr lang="fr-FR" sz="1600" dirty="0"/>
              <a:t>Faire un étonnant voyage, c’est s’ouvrir à l’étonnement : retrouver la capacité à s’étonner comme un enfant, à savourer les mille et une surprises que réserve la Vallée de la Dordogne.</a:t>
            </a:r>
            <a:endParaRPr lang="en-US" sz="1600" dirty="0"/>
          </a:p>
          <a:p>
            <a:endParaRPr lang="en-US" sz="2000" dirty="0"/>
          </a:p>
          <a:p>
            <a:r>
              <a:rPr lang="en-US" sz="2000" dirty="0"/>
              <a:t> </a:t>
            </a:r>
          </a:p>
        </p:txBody>
      </p:sp>
      <p:sp>
        <p:nvSpPr>
          <p:cNvPr id="15" name="Rectangle 14"/>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5</a:t>
            </a:fld>
            <a:endParaRPr lang="fr-FR" sz="900" b="1" dirty="0"/>
          </a:p>
        </p:txBody>
      </p:sp>
      <p:pic>
        <p:nvPicPr>
          <p:cNvPr id="17"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a:stretch>
            <a:fillRect/>
          </a:stretch>
        </p:blipFill>
        <p:spPr bwMode="auto">
          <a:xfrm>
            <a:off x="1115616" y="3068960"/>
            <a:ext cx="6864463" cy="2016224"/>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3"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3600" i="0" u="none" strike="noStrike" kern="1200" cap="none" spc="0" normalizeH="0" dirty="0">
                <a:ln>
                  <a:noFill/>
                </a:ln>
                <a:effectLst/>
                <a:uLnTx/>
                <a:uFillTx/>
                <a:latin typeface="Arial Narrow" pitchFamily="34" charset="0"/>
                <a:ea typeface="+mj-ea"/>
                <a:cs typeface="Arial" pitchFamily="34" charset="0"/>
              </a:rPr>
              <a:t>Vision de la vie</a:t>
            </a:r>
            <a:endParaRPr kumimoji="0" lang="fr-FR" sz="3600" i="0" u="none" strike="noStrike" kern="1200" cap="none" spc="0" normalizeH="0" baseline="0" dirty="0">
              <a:ln>
                <a:noFill/>
              </a:ln>
              <a:effectLst/>
              <a:uLnTx/>
              <a:uFillTx/>
              <a:latin typeface="Arial Narrow" pitchFamily="34" charset="0"/>
              <a:ea typeface="+mj-ea"/>
              <a:cs typeface="Arial" pitchFamily="34" charset="0"/>
            </a:endParaRPr>
          </a:p>
        </p:txBody>
      </p:sp>
      <p:sp>
        <p:nvSpPr>
          <p:cNvPr id="15" name="Rectangle 14"/>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6</a:t>
            </a:fld>
            <a:endParaRPr lang="fr-FR" sz="900" b="1" dirty="0"/>
          </a:p>
        </p:txBody>
      </p:sp>
      <p:pic>
        <p:nvPicPr>
          <p:cNvPr id="17"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srcRect/>
          <a:stretch>
            <a:fillRect/>
          </a:stretch>
        </p:blipFill>
        <p:spPr bwMode="auto">
          <a:xfrm>
            <a:off x="899592" y="3356992"/>
            <a:ext cx="7277100" cy="2238375"/>
          </a:xfrm>
          <a:prstGeom prst="rect">
            <a:avLst/>
          </a:prstGeom>
          <a:noFill/>
          <a:ln w="9525">
            <a:noFill/>
            <a:miter lim="800000"/>
            <a:headEnd/>
            <a:tailEnd/>
          </a:ln>
        </p:spPr>
      </p:pic>
      <p:sp>
        <p:nvSpPr>
          <p:cNvPr id="18" name="ZoneTexte 17"/>
          <p:cNvSpPr txBox="1"/>
          <p:nvPr/>
        </p:nvSpPr>
        <p:spPr>
          <a:xfrm>
            <a:off x="683568" y="1124744"/>
            <a:ext cx="8208912" cy="1631216"/>
          </a:xfrm>
          <a:prstGeom prst="rect">
            <a:avLst/>
          </a:prstGeom>
          <a:noFill/>
        </p:spPr>
        <p:txBody>
          <a:bodyPr wrap="square" rtlCol="0">
            <a:spAutoFit/>
          </a:bodyPr>
          <a:lstStyle/>
          <a:p>
            <a:endParaRPr lang="en-US" sz="2000" dirty="0"/>
          </a:p>
          <a:p>
            <a:r>
              <a:rPr lang="fr-FR" sz="1600" dirty="0">
                <a:solidFill>
                  <a:schemeClr val="accent1">
                    <a:lumMod val="60000"/>
                    <a:lumOff val="40000"/>
                  </a:schemeClr>
                </a:solidFill>
              </a:rPr>
              <a:t>YOGA &amp; FOIE GRAS</a:t>
            </a:r>
            <a:br>
              <a:rPr lang="fr-FR" sz="1600" dirty="0"/>
            </a:br>
            <a:endParaRPr lang="fr-FR" sz="1600" dirty="0"/>
          </a:p>
          <a:p>
            <a:r>
              <a:rPr lang="fr-FR" sz="1600" dirty="0"/>
              <a:t>Ici, et nulle part ailleurs qu’ici, ceux qui viennent peuvent ressentir cet équilibre parfait entre sérénité et joie de vivre, ce mélange unique de 50% de </a:t>
            </a:r>
            <a:r>
              <a:rPr lang="fr-FR" sz="1600" dirty="0" err="1"/>
              <a:t>zénitude</a:t>
            </a:r>
            <a:r>
              <a:rPr lang="fr-FR" sz="1600" dirty="0"/>
              <a:t> et 50% de plaisir, l’art de célébrer l’existence dans toute sa sensorialité.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3"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3600" i="0" u="none" strike="noStrike" kern="1200" cap="none" spc="0" normalizeH="0" dirty="0">
                <a:ln>
                  <a:noFill/>
                </a:ln>
                <a:effectLst/>
                <a:uLnTx/>
                <a:uFillTx/>
                <a:latin typeface="Arial Narrow" pitchFamily="34" charset="0"/>
                <a:ea typeface="+mj-ea"/>
                <a:cs typeface="Arial" pitchFamily="34" charset="0"/>
              </a:rPr>
              <a:t>Philosophie</a:t>
            </a:r>
            <a:endParaRPr kumimoji="0" lang="fr-FR" sz="3600" i="0" u="none" strike="noStrike" kern="1200" cap="none" spc="0" normalizeH="0" baseline="0" dirty="0">
              <a:ln>
                <a:noFill/>
              </a:ln>
              <a:effectLst/>
              <a:uLnTx/>
              <a:uFillTx/>
              <a:latin typeface="Arial Narrow" pitchFamily="34" charset="0"/>
              <a:ea typeface="+mj-ea"/>
              <a:cs typeface="Arial" pitchFamily="34" charset="0"/>
            </a:endParaRPr>
          </a:p>
        </p:txBody>
      </p:sp>
      <p:sp>
        <p:nvSpPr>
          <p:cNvPr id="15" name="Rectangle 14"/>
          <p:cNvSpPr/>
          <p:nvPr/>
        </p:nvSpPr>
        <p:spPr>
          <a:xfrm>
            <a:off x="10852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numéro de diapositive 5"/>
          <p:cNvSpPr>
            <a:spLocks noGrp="1"/>
          </p:cNvSpPr>
          <p:nvPr>
            <p:ph type="sldNum" sz="quarter" idx="12"/>
          </p:nvPr>
        </p:nvSpPr>
        <p:spPr>
          <a:xfrm>
            <a:off x="6661720" y="6356350"/>
            <a:ext cx="2133600" cy="365125"/>
          </a:xfrm>
        </p:spPr>
        <p:txBody>
          <a:bodyPr/>
          <a:lstStyle/>
          <a:p>
            <a:fld id="{35A21CC8-092B-42F7-8C3A-421990D4B04D}" type="slidenum">
              <a:rPr lang="fr-FR" sz="900" b="1" smtClean="0"/>
              <a:pPr/>
              <a:t>7</a:t>
            </a:fld>
            <a:endParaRPr lang="fr-FR" sz="900" b="1" dirty="0"/>
          </a:p>
        </p:txBody>
      </p:sp>
      <p:pic>
        <p:nvPicPr>
          <p:cNvPr id="17"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
        <p:nvSpPr>
          <p:cNvPr id="18" name="ZoneTexte 17"/>
          <p:cNvSpPr txBox="1"/>
          <p:nvPr/>
        </p:nvSpPr>
        <p:spPr>
          <a:xfrm>
            <a:off x="648072" y="1124744"/>
            <a:ext cx="8208912" cy="1631216"/>
          </a:xfrm>
          <a:prstGeom prst="rect">
            <a:avLst/>
          </a:prstGeom>
          <a:noFill/>
        </p:spPr>
        <p:txBody>
          <a:bodyPr wrap="square" rtlCol="0">
            <a:spAutoFit/>
          </a:bodyPr>
          <a:lstStyle/>
          <a:p>
            <a:endParaRPr lang="en-US" sz="2000" dirty="0"/>
          </a:p>
          <a:p>
            <a:r>
              <a:rPr lang="fr-FR" sz="1600" dirty="0">
                <a:solidFill>
                  <a:schemeClr val="accent1">
                    <a:lumMod val="60000"/>
                    <a:lumOff val="40000"/>
                  </a:schemeClr>
                </a:solidFill>
              </a:rPr>
              <a:t>ÉPICURE XXI</a:t>
            </a:r>
            <a:br>
              <a:rPr lang="fr-FR" sz="1600" dirty="0"/>
            </a:br>
            <a:br>
              <a:rPr lang="fr-FR" sz="1600" dirty="0"/>
            </a:br>
            <a:r>
              <a:rPr lang="fr-FR" sz="1600" dirty="0"/>
              <a:t>Dans une époque saturée par la vitesse, la pression et la recherche de performance, la Vallée de la Dordogne incarne en ce début de XXIe siècle une philosophie moderne inspirée par la pensée épicurienne : la quête du bonheur dans l’attention portée au présent. </a:t>
            </a:r>
          </a:p>
        </p:txBody>
      </p:sp>
      <p:pic>
        <p:nvPicPr>
          <p:cNvPr id="7171" name="Picture 3"/>
          <p:cNvPicPr>
            <a:picLocks noChangeAspect="1" noChangeArrowheads="1"/>
          </p:cNvPicPr>
          <p:nvPr/>
        </p:nvPicPr>
        <p:blipFill>
          <a:blip r:embed="rId3" cstate="print"/>
          <a:srcRect/>
          <a:stretch>
            <a:fillRect/>
          </a:stretch>
        </p:blipFill>
        <p:spPr bwMode="auto">
          <a:xfrm>
            <a:off x="611560" y="3501008"/>
            <a:ext cx="8048625" cy="22002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3"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3600" i="0" u="none" strike="noStrike" kern="1200" cap="none" spc="0" normalizeH="0" dirty="0">
                <a:ln>
                  <a:noFill/>
                </a:ln>
                <a:effectLst/>
                <a:uLnTx/>
                <a:uFillTx/>
                <a:latin typeface="Arial Narrow" pitchFamily="34" charset="0"/>
                <a:ea typeface="+mj-ea"/>
                <a:cs typeface="Arial" pitchFamily="34" charset="0"/>
              </a:rPr>
              <a:t>Personnalité</a:t>
            </a:r>
            <a:endParaRPr kumimoji="0" lang="fr-FR" sz="3600" i="0" u="none" strike="noStrike" kern="1200" cap="none" spc="0" normalizeH="0" baseline="0" dirty="0">
              <a:ln>
                <a:noFill/>
              </a:ln>
              <a:effectLst/>
              <a:uLnTx/>
              <a:uFillTx/>
              <a:latin typeface="Arial Narrow" pitchFamily="34" charset="0"/>
              <a:ea typeface="+mj-ea"/>
              <a:cs typeface="Arial" pitchFamily="34" charset="0"/>
            </a:endParaRPr>
          </a:p>
        </p:txBody>
      </p:sp>
      <p:sp>
        <p:nvSpPr>
          <p:cNvPr id="15" name="Rectangle 14"/>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8</a:t>
            </a:fld>
            <a:endParaRPr lang="fr-FR" sz="900" b="1" dirty="0"/>
          </a:p>
        </p:txBody>
      </p:sp>
      <p:pic>
        <p:nvPicPr>
          <p:cNvPr id="17"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a:stretch>
            <a:fillRect/>
          </a:stretch>
        </p:blipFill>
        <p:spPr bwMode="auto">
          <a:xfrm>
            <a:off x="4283968" y="1556792"/>
            <a:ext cx="4644008" cy="3829610"/>
          </a:xfrm>
          <a:prstGeom prst="rect">
            <a:avLst/>
          </a:prstGeom>
          <a:noFill/>
          <a:ln w="9525">
            <a:noFill/>
            <a:miter lim="800000"/>
            <a:headEnd/>
            <a:tailEnd/>
          </a:ln>
        </p:spPr>
      </p:pic>
      <p:sp>
        <p:nvSpPr>
          <p:cNvPr id="18" name="Rectangle 17"/>
          <p:cNvSpPr/>
          <p:nvPr/>
        </p:nvSpPr>
        <p:spPr>
          <a:xfrm>
            <a:off x="683568" y="1412776"/>
            <a:ext cx="3384376" cy="4031873"/>
          </a:xfrm>
          <a:prstGeom prst="rect">
            <a:avLst/>
          </a:prstGeom>
        </p:spPr>
        <p:txBody>
          <a:bodyPr wrap="square">
            <a:spAutoFit/>
          </a:bodyPr>
          <a:lstStyle/>
          <a:p>
            <a:r>
              <a:rPr lang="fr-FR" sz="1600" dirty="0">
                <a:solidFill>
                  <a:schemeClr val="tx2">
                    <a:lumMod val="60000"/>
                    <a:lumOff val="40000"/>
                  </a:schemeClr>
                </a:solidFill>
                <a:latin typeface="+mj-lt"/>
                <a:cs typeface="Calibri" panose="020F0502020204030204" pitchFamily="34" charset="0"/>
              </a:rPr>
              <a:t>CLÉMENT BOUSCAREL </a:t>
            </a:r>
            <a:br>
              <a:rPr lang="fr-FR" sz="1600" dirty="0">
                <a:solidFill>
                  <a:schemeClr val="tx2">
                    <a:lumMod val="60000"/>
                    <a:lumOff val="40000"/>
                  </a:schemeClr>
                </a:solidFill>
                <a:latin typeface="+mj-lt"/>
                <a:cs typeface="Calibri" panose="020F0502020204030204" pitchFamily="34" charset="0"/>
              </a:rPr>
            </a:br>
            <a:r>
              <a:rPr lang="fr-FR" sz="1600" dirty="0">
                <a:latin typeface="+mj-lt"/>
                <a:cs typeface="Calibri" panose="020F0502020204030204" pitchFamily="34" charset="0"/>
              </a:rPr>
              <a:t> le conteur paysan </a:t>
            </a:r>
            <a:br>
              <a:rPr lang="fr-FR" sz="1600" dirty="0">
                <a:solidFill>
                  <a:schemeClr val="tx2">
                    <a:lumMod val="60000"/>
                    <a:lumOff val="40000"/>
                  </a:schemeClr>
                </a:solidFill>
                <a:latin typeface="+mj-lt"/>
                <a:cs typeface="Calibri" panose="020F0502020204030204" pitchFamily="34" charset="0"/>
              </a:rPr>
            </a:br>
            <a:br>
              <a:rPr lang="fr-FR" sz="1600" dirty="0">
                <a:solidFill>
                  <a:schemeClr val="tx2">
                    <a:lumMod val="60000"/>
                    <a:lumOff val="40000"/>
                  </a:schemeClr>
                </a:solidFill>
                <a:latin typeface="+mj-lt"/>
                <a:cs typeface="Calibri" panose="020F0502020204030204" pitchFamily="34" charset="0"/>
              </a:rPr>
            </a:br>
            <a:r>
              <a:rPr lang="fr-FR" sz="1600" dirty="0">
                <a:solidFill>
                  <a:schemeClr val="tx2">
                    <a:lumMod val="60000"/>
                    <a:lumOff val="40000"/>
                  </a:schemeClr>
                </a:solidFill>
                <a:latin typeface="+mj-lt"/>
                <a:cs typeface="Calibri" panose="020F0502020204030204" pitchFamily="34" charset="0"/>
              </a:rPr>
              <a:t>&amp; NICOLAS HULOT</a:t>
            </a:r>
            <a:br>
              <a:rPr lang="fr-FR" sz="1600" dirty="0">
                <a:solidFill>
                  <a:schemeClr val="tx2">
                    <a:lumMod val="60000"/>
                    <a:lumOff val="40000"/>
                  </a:schemeClr>
                </a:solidFill>
                <a:latin typeface="+mj-lt"/>
                <a:cs typeface="Calibri" panose="020F0502020204030204" pitchFamily="34" charset="0"/>
              </a:rPr>
            </a:br>
            <a:r>
              <a:rPr lang="fr-FR" sz="1600" dirty="0">
                <a:latin typeface="+mj-lt"/>
                <a:cs typeface="Calibri" panose="020F0502020204030204" pitchFamily="34" charset="0"/>
              </a:rPr>
              <a:t> l’intrépide explorateur de l’époque </a:t>
            </a:r>
            <a:r>
              <a:rPr lang="fr-FR" sz="1600" dirty="0" err="1">
                <a:latin typeface="+mj-lt"/>
                <a:cs typeface="Calibri" panose="020F0502020204030204" pitchFamily="34" charset="0"/>
              </a:rPr>
              <a:t>Ushuaïa</a:t>
            </a:r>
            <a:r>
              <a:rPr lang="fr-FR" sz="1600" dirty="0">
                <a:latin typeface="+mj-lt"/>
                <a:cs typeface="Calibri" panose="020F0502020204030204" pitchFamily="34" charset="0"/>
              </a:rPr>
              <a:t>, dans l’air, sur terre et dans l’eau</a:t>
            </a:r>
          </a:p>
          <a:p>
            <a:endParaRPr lang="fr-FR" sz="1600" dirty="0">
              <a:latin typeface="+mj-lt"/>
              <a:cs typeface="Calibri" panose="020F0502020204030204" pitchFamily="34" charset="0"/>
            </a:endParaRPr>
          </a:p>
          <a:p>
            <a:endParaRPr lang="fr-FR" sz="1600" dirty="0">
              <a:latin typeface="+mj-lt"/>
              <a:cs typeface="Calibri" panose="020F0502020204030204" pitchFamily="34" charset="0"/>
            </a:endParaRPr>
          </a:p>
          <a:p>
            <a:endParaRPr lang="fr-FR" sz="1600" dirty="0">
              <a:latin typeface="+mj-lt"/>
              <a:cs typeface="Calibri" panose="020F0502020204030204" pitchFamily="34" charset="0"/>
            </a:endParaRPr>
          </a:p>
          <a:p>
            <a:r>
              <a:rPr lang="fr-FR" sz="1600" b="1" cap="small" dirty="0">
                <a:solidFill>
                  <a:schemeClr val="tx2">
                    <a:lumMod val="60000"/>
                    <a:lumOff val="40000"/>
                  </a:schemeClr>
                </a:solidFill>
                <a:latin typeface="+mj-lt"/>
                <a:cs typeface="Calibri" panose="020F0502020204030204" pitchFamily="34" charset="0"/>
              </a:rPr>
              <a:t>Exploration</a:t>
            </a:r>
            <a:r>
              <a:rPr lang="fr-FR" sz="1600" cap="small" dirty="0">
                <a:solidFill>
                  <a:schemeClr val="tx2">
                    <a:lumMod val="60000"/>
                    <a:lumOff val="40000"/>
                  </a:schemeClr>
                </a:solidFill>
                <a:latin typeface="+mj-lt"/>
                <a:cs typeface="Calibri" panose="020F0502020204030204" pitchFamily="34" charset="0"/>
              </a:rPr>
              <a:t> </a:t>
            </a:r>
            <a:r>
              <a:rPr lang="fr-FR" sz="1600" dirty="0">
                <a:latin typeface="+mj-lt"/>
                <a:cs typeface="Calibri" panose="020F0502020204030204" pitchFamily="34" charset="0"/>
              </a:rPr>
              <a:t>du territoire dans les 3 dimensions : ciel, sur terre, sous terre</a:t>
            </a:r>
          </a:p>
          <a:p>
            <a:r>
              <a:rPr lang="fr-FR" sz="1600" b="1" cap="small" dirty="0">
                <a:solidFill>
                  <a:schemeClr val="tx2">
                    <a:lumMod val="60000"/>
                    <a:lumOff val="40000"/>
                  </a:schemeClr>
                </a:solidFill>
                <a:latin typeface="+mj-lt"/>
                <a:cs typeface="Calibri" panose="020F0502020204030204" pitchFamily="34" charset="0"/>
              </a:rPr>
              <a:t>Fierté</a:t>
            </a:r>
            <a:r>
              <a:rPr lang="fr-FR" sz="1600" b="1" cap="small" dirty="0">
                <a:latin typeface="+mj-lt"/>
                <a:cs typeface="Calibri" panose="020F0502020204030204" pitchFamily="34" charset="0"/>
              </a:rPr>
              <a:t> </a:t>
            </a:r>
            <a:r>
              <a:rPr lang="fr-FR" sz="1600" dirty="0">
                <a:latin typeface="+mj-lt"/>
                <a:cs typeface="Calibri" panose="020F0502020204030204" pitchFamily="34" charset="0"/>
              </a:rPr>
              <a:t>du terroir</a:t>
            </a:r>
          </a:p>
          <a:p>
            <a:r>
              <a:rPr lang="fr-FR" sz="1600" b="1" cap="small" dirty="0">
                <a:solidFill>
                  <a:schemeClr val="tx2">
                    <a:lumMod val="60000"/>
                    <a:lumOff val="40000"/>
                  </a:schemeClr>
                </a:solidFill>
                <a:latin typeface="+mj-lt"/>
                <a:cs typeface="Calibri" panose="020F0502020204030204" pitchFamily="34" charset="0"/>
              </a:rPr>
              <a:t>Volonté</a:t>
            </a:r>
            <a:r>
              <a:rPr lang="fr-FR" sz="1600" dirty="0">
                <a:latin typeface="+mj-lt"/>
                <a:cs typeface="Calibri" panose="020F0502020204030204" pitchFamily="34" charset="0"/>
              </a:rPr>
              <a:t> de préserver notre identité face à un monde globalisé</a:t>
            </a:r>
          </a:p>
          <a:p>
            <a:r>
              <a:rPr lang="fr-FR" sz="1600" b="1" cap="small" dirty="0">
                <a:solidFill>
                  <a:schemeClr val="tx2">
                    <a:lumMod val="60000"/>
                    <a:lumOff val="40000"/>
                  </a:schemeClr>
                </a:solidFill>
                <a:latin typeface="+mj-lt"/>
                <a:cs typeface="Calibri" panose="020F0502020204030204" pitchFamily="34" charset="0"/>
              </a:rPr>
              <a:t>Défense</a:t>
            </a:r>
            <a:r>
              <a:rPr lang="fr-FR" sz="1600" cap="small" dirty="0">
                <a:latin typeface="+mj-lt"/>
                <a:cs typeface="Calibri" panose="020F0502020204030204" pitchFamily="34" charset="0"/>
              </a:rPr>
              <a:t> </a:t>
            </a:r>
            <a:r>
              <a:rPr lang="fr-FR" sz="1600" dirty="0">
                <a:latin typeface="+mj-lt"/>
                <a:cs typeface="Calibri" panose="020F0502020204030204" pitchFamily="34" charset="0"/>
              </a:rPr>
              <a:t>de la langue occitane </a:t>
            </a:r>
            <a:endParaRPr lang="fr-FR" sz="1600" dirty="0">
              <a:latin typeface="+mj-lt"/>
            </a:endParaRPr>
          </a:p>
        </p:txBody>
      </p:sp>
    </p:spTree>
    <p:extLst>
      <p:ext uri="{BB962C8B-B14F-4D97-AF65-F5344CB8AC3E}">
        <p14:creationId xmlns:p14="http://schemas.microsoft.com/office/powerpoint/2010/main" val="3013331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611560" y="0"/>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5">
                  <a:lumMod val="75000"/>
                </a:schemeClr>
              </a:solidFill>
              <a:effectLst/>
              <a:uLnTx/>
              <a:uFillTx/>
              <a:latin typeface="Arial" pitchFamily="34" charset="0"/>
              <a:ea typeface="+mj-ea"/>
              <a:cs typeface="Arial" pitchFamily="34" charset="0"/>
            </a:endParaRPr>
          </a:p>
        </p:txBody>
      </p:sp>
      <p:sp>
        <p:nvSpPr>
          <p:cNvPr id="8" name="Titel 1"/>
          <p:cNvSpPr txBox="1">
            <a:spLocks/>
          </p:cNvSpPr>
          <p:nvPr/>
        </p:nvSpPr>
        <p:spPr>
          <a:xfrm>
            <a:off x="467544" y="1166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3600" i="0" u="none" strike="noStrike" kern="1200" cap="none" spc="0" normalizeH="0" baseline="0" noProof="0" dirty="0">
              <a:ln>
                <a:noFill/>
              </a:ln>
              <a:solidFill>
                <a:schemeClr val="accent2">
                  <a:lumMod val="75000"/>
                </a:schemeClr>
              </a:solidFill>
              <a:effectLst/>
              <a:uLnTx/>
              <a:uFillTx/>
              <a:latin typeface="Arial Narrow" pitchFamily="34" charset="0"/>
              <a:ea typeface="+mj-ea"/>
              <a:cs typeface="Arial" pitchFamily="34" charset="0"/>
            </a:endParaRPr>
          </a:p>
        </p:txBody>
      </p:sp>
      <p:sp>
        <p:nvSpPr>
          <p:cNvPr id="13" name="Titel 1"/>
          <p:cNvSpPr txBox="1">
            <a:spLocks/>
          </p:cNvSpPr>
          <p:nvPr/>
        </p:nvSpPr>
        <p:spPr>
          <a:xfrm>
            <a:off x="619944" y="269032"/>
            <a:ext cx="8244408" cy="83671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3600" i="0" u="none" strike="noStrike" kern="1200" cap="none" spc="0" normalizeH="0" dirty="0">
                <a:ln>
                  <a:noFill/>
                </a:ln>
                <a:effectLst/>
                <a:uLnTx/>
                <a:uFillTx/>
                <a:latin typeface="Arial Narrow" pitchFamily="34" charset="0"/>
                <a:ea typeface="+mj-ea"/>
                <a:cs typeface="Arial" pitchFamily="34" charset="0"/>
              </a:rPr>
              <a:t>Valeurs partagées</a:t>
            </a:r>
            <a:endParaRPr kumimoji="0" lang="fr-FR" sz="3600" i="0" u="none" strike="noStrike" kern="1200" cap="none" spc="0" normalizeH="0" baseline="0" dirty="0">
              <a:ln>
                <a:noFill/>
              </a:ln>
              <a:effectLst/>
              <a:uLnTx/>
              <a:uFillTx/>
              <a:latin typeface="Arial Narrow" pitchFamily="34" charset="0"/>
              <a:ea typeface="+mj-ea"/>
              <a:cs typeface="Arial" pitchFamily="34" charset="0"/>
            </a:endParaRPr>
          </a:p>
        </p:txBody>
      </p:sp>
      <p:sp>
        <p:nvSpPr>
          <p:cNvPr id="12" name="Rectangle 11"/>
          <p:cNvSpPr/>
          <p:nvPr/>
        </p:nvSpPr>
        <p:spPr>
          <a:xfrm>
            <a:off x="604367" y="1222376"/>
            <a:ext cx="7712050" cy="5355312"/>
          </a:xfrm>
          <a:prstGeom prst="rect">
            <a:avLst/>
          </a:prstGeom>
        </p:spPr>
        <p:txBody>
          <a:bodyPr wrap="square">
            <a:spAutoFit/>
          </a:bodyPr>
          <a:lstStyle/>
          <a:p>
            <a:pPr marL="285750" indent="-285750">
              <a:buClr>
                <a:schemeClr val="tx2">
                  <a:lumMod val="60000"/>
                  <a:lumOff val="40000"/>
                </a:schemeClr>
              </a:buClr>
              <a:buFont typeface="Wingdings" panose="05000000000000000000" pitchFamily="2" charset="2"/>
              <a:buChar char="§"/>
            </a:pPr>
            <a:r>
              <a:rPr lang="en-US" b="1" dirty="0">
                <a:solidFill>
                  <a:schemeClr val="tx2">
                    <a:lumMod val="60000"/>
                    <a:lumOff val="40000"/>
                  </a:schemeClr>
                </a:solidFill>
              </a:rPr>
              <a:t> </a:t>
            </a:r>
            <a:r>
              <a:rPr lang="fr-FR" sz="1600" dirty="0">
                <a:solidFill>
                  <a:schemeClr val="tx2">
                    <a:lumMod val="60000"/>
                    <a:lumOff val="40000"/>
                  </a:schemeClr>
                </a:solidFill>
              </a:rPr>
              <a:t>AUTHENTICITÉ</a:t>
            </a:r>
          </a:p>
          <a:p>
            <a:r>
              <a:rPr lang="fr-FR" sz="1600" dirty="0"/>
              <a:t>L’authenticité du patrimoine avec ses magnifiques villages de pierres et sa nature très préservée, mais aussi l’authenticité du caractère des Hommes. Sans être archaïque,</a:t>
            </a:r>
          </a:p>
          <a:p>
            <a:r>
              <a:rPr lang="fr-FR" sz="1600" dirty="0"/>
              <a:t>la Vallée de la Dordogne a gardé son âme. Rien n’est superficiel. Tout est vrai, sincère.</a:t>
            </a:r>
            <a:br>
              <a:rPr lang="fr-FR" sz="1600" dirty="0"/>
            </a:br>
            <a:endParaRPr lang="fr-FR" sz="1600" dirty="0">
              <a:solidFill>
                <a:schemeClr val="accent6">
                  <a:lumMod val="75000"/>
                </a:schemeClr>
              </a:solidFill>
            </a:endParaRPr>
          </a:p>
          <a:p>
            <a:pPr marL="285750" indent="-285750">
              <a:buFont typeface="Wingdings" panose="05000000000000000000" pitchFamily="2" charset="2"/>
              <a:buChar char="§"/>
            </a:pPr>
            <a:r>
              <a:rPr lang="fr-FR" sz="1600" dirty="0">
                <a:solidFill>
                  <a:schemeClr val="tx2">
                    <a:lumMod val="60000"/>
                    <a:lumOff val="40000"/>
                  </a:schemeClr>
                </a:solidFill>
              </a:rPr>
              <a:t>CONVIVIALITÉ</a:t>
            </a:r>
          </a:p>
          <a:p>
            <a:r>
              <a:rPr lang="fr-FR" sz="1600" dirty="0"/>
              <a:t>La convivialité de l’accueil avec des sourires spontanés, une vraie gentillesse non commerciale. C’est l’envie de faire plaisir, la générosité, l’art de partager des moments simples autour d’un bon repas.</a:t>
            </a:r>
            <a:endParaRPr lang="fr-FR" sz="1600" dirty="0">
              <a:solidFill>
                <a:schemeClr val="accent6">
                  <a:lumMod val="75000"/>
                </a:schemeClr>
              </a:solidFill>
            </a:endParaRPr>
          </a:p>
          <a:p>
            <a:pPr marL="285750" indent="-285750">
              <a:buClr>
                <a:schemeClr val="tx2">
                  <a:lumMod val="60000"/>
                  <a:lumOff val="40000"/>
                </a:schemeClr>
              </a:buClr>
            </a:pPr>
            <a:endParaRPr lang="fr-FR" sz="1600" dirty="0"/>
          </a:p>
          <a:p>
            <a:pPr marL="285750" indent="-285750">
              <a:buClr>
                <a:schemeClr val="tx2">
                  <a:lumMod val="60000"/>
                  <a:lumOff val="40000"/>
                </a:schemeClr>
              </a:buClr>
              <a:buFont typeface="Wingdings" pitchFamily="2" charset="2"/>
              <a:buChar char="§"/>
            </a:pPr>
            <a:r>
              <a:rPr lang="fr-FR" sz="1600" dirty="0">
                <a:solidFill>
                  <a:schemeClr val="tx2">
                    <a:lumMod val="60000"/>
                    <a:lumOff val="40000"/>
                  </a:schemeClr>
                </a:solidFill>
              </a:rPr>
              <a:t> LIBERTÉ </a:t>
            </a:r>
          </a:p>
          <a:p>
            <a:r>
              <a:rPr lang="fr-FR" sz="1600" dirty="0"/>
              <a:t>La sensation d’être libre, de ne pas être limité par des frontières imposées à l’espace comme en ville. C’est aussi la liberté de vivre à son rythme, de découvrir le territoire</a:t>
            </a:r>
          </a:p>
          <a:p>
            <a:r>
              <a:rPr lang="fr-FR" sz="1600" dirty="0"/>
              <a:t>sans contraintes horaires ni planning à respecter.</a:t>
            </a:r>
          </a:p>
          <a:p>
            <a:pPr>
              <a:buClr>
                <a:schemeClr val="tx2">
                  <a:lumMod val="60000"/>
                  <a:lumOff val="40000"/>
                </a:schemeClr>
              </a:buClr>
            </a:pPr>
            <a:endParaRPr lang="fr-FR" sz="1600" dirty="0">
              <a:solidFill>
                <a:schemeClr val="tx2">
                  <a:lumMod val="60000"/>
                  <a:lumOff val="40000"/>
                </a:schemeClr>
              </a:solidFill>
            </a:endParaRPr>
          </a:p>
          <a:p>
            <a:pPr marL="285750" indent="-285750">
              <a:buClr>
                <a:schemeClr val="tx2">
                  <a:lumMod val="60000"/>
                  <a:lumOff val="40000"/>
                </a:schemeClr>
              </a:buClr>
              <a:buFont typeface="Wingdings" pitchFamily="2" charset="2"/>
              <a:buChar char="§"/>
            </a:pPr>
            <a:r>
              <a:rPr lang="fr-FR" sz="1600" dirty="0">
                <a:solidFill>
                  <a:schemeClr val="tx2">
                    <a:lumMod val="60000"/>
                    <a:lumOff val="40000"/>
                  </a:schemeClr>
                </a:solidFill>
              </a:rPr>
              <a:t> NATURALITÉ</a:t>
            </a:r>
          </a:p>
          <a:p>
            <a:r>
              <a:rPr lang="fr-FR" sz="1600" dirty="0"/>
              <a:t>La vie en harmonie avec une nature puissante, un monde végétal omniprésent et une rivière indomptée. C’est le respect de la naturalité du paysage, la volonté de préserver un patrimoine naturel exceptionnel.</a:t>
            </a:r>
          </a:p>
          <a:p>
            <a:endParaRPr lang="en-US" dirty="0"/>
          </a:p>
          <a:p>
            <a:endParaRPr lang="en-US" dirty="0"/>
          </a:p>
        </p:txBody>
      </p:sp>
      <p:sp>
        <p:nvSpPr>
          <p:cNvPr id="16" name="Rectangle 15"/>
          <p:cNvSpPr/>
          <p:nvPr/>
        </p:nvSpPr>
        <p:spPr>
          <a:xfrm>
            <a:off x="0" y="6460333"/>
            <a:ext cx="9144000" cy="2160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numéro de diapositive 5"/>
          <p:cNvSpPr>
            <a:spLocks noGrp="1"/>
          </p:cNvSpPr>
          <p:nvPr>
            <p:ph type="sldNum" sz="quarter" idx="12"/>
          </p:nvPr>
        </p:nvSpPr>
        <p:spPr>
          <a:xfrm>
            <a:off x="6553200" y="6356350"/>
            <a:ext cx="2133600" cy="365125"/>
          </a:xfrm>
        </p:spPr>
        <p:txBody>
          <a:bodyPr/>
          <a:lstStyle/>
          <a:p>
            <a:fld id="{35A21CC8-092B-42F7-8C3A-421990D4B04D}" type="slidenum">
              <a:rPr lang="fr-FR" sz="900" b="1" smtClean="0"/>
              <a:pPr/>
              <a:t>9</a:t>
            </a:fld>
            <a:endParaRPr lang="fr-FR" sz="900" b="1" dirty="0"/>
          </a:p>
        </p:txBody>
      </p:sp>
      <p:pic>
        <p:nvPicPr>
          <p:cNvPr id="18" name="Picture 3"/>
          <p:cNvPicPr>
            <a:picLocks noChangeAspect="1" noChangeArrowheads="1"/>
          </p:cNvPicPr>
          <p:nvPr/>
        </p:nvPicPr>
        <p:blipFill>
          <a:blip r:embed="rId2" cstate="print"/>
          <a:srcRect/>
          <a:stretch>
            <a:fillRect/>
          </a:stretch>
        </p:blipFill>
        <p:spPr bwMode="auto">
          <a:xfrm>
            <a:off x="7279283" y="5733256"/>
            <a:ext cx="1578049" cy="1124744"/>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17369</TotalTime>
  <Words>6195</Words>
  <Application>Microsoft Office PowerPoint</Application>
  <PresentationFormat>Affichage à l'écran (4:3)</PresentationFormat>
  <Paragraphs>585</Paragraphs>
  <Slides>49</Slides>
  <Notes>16</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49</vt:i4>
      </vt:variant>
    </vt:vector>
  </HeadingPairs>
  <TitlesOfParts>
    <vt:vector size="58" baseType="lpstr">
      <vt:lpstr>Arial</vt:lpstr>
      <vt:lpstr>Arial Narrow</vt:lpstr>
      <vt:lpstr>Calibri</vt:lpstr>
      <vt:lpstr>Futura Bk</vt:lpstr>
      <vt:lpstr>Gill Sans</vt:lpstr>
      <vt:lpstr>Montserrat</vt:lpstr>
      <vt:lpstr>Montserrat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Plume Interactive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Eve Demange</dc:creator>
  <cp:lastModifiedBy>Eve Demange</cp:lastModifiedBy>
  <cp:revision>502</cp:revision>
  <dcterms:created xsi:type="dcterms:W3CDTF">2014-05-09T10:22:56Z</dcterms:created>
  <dcterms:modified xsi:type="dcterms:W3CDTF">2020-04-24T10:03:09Z</dcterms:modified>
</cp:coreProperties>
</file>